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4" r:id="rId2"/>
    <p:sldId id="381" r:id="rId3"/>
    <p:sldId id="391" r:id="rId4"/>
    <p:sldId id="392" r:id="rId5"/>
    <p:sldId id="393" r:id="rId6"/>
    <p:sldId id="394" r:id="rId7"/>
    <p:sldId id="396" r:id="rId8"/>
    <p:sldId id="397" r:id="rId9"/>
    <p:sldId id="398" r:id="rId10"/>
    <p:sldId id="399" r:id="rId11"/>
    <p:sldId id="400" r:id="rId12"/>
    <p:sldId id="401" r:id="rId13"/>
  </p:sldIdLst>
  <p:sldSz cx="13004800" cy="9753600"/>
  <p:notesSz cx="6858000" cy="99472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2" pos="490" userDrawn="1">
          <p15:clr>
            <a:srgbClr val="A4A3A4"/>
          </p15:clr>
        </p15:guide>
        <p15:guide id="4" orient="horz" pos="668" userDrawn="1">
          <p15:clr>
            <a:srgbClr val="A4A3A4"/>
          </p15:clr>
        </p15:guide>
        <p15:guide id="6" orient="horz" pos="1167" userDrawn="1">
          <p15:clr>
            <a:srgbClr val="A4A3A4"/>
          </p15:clr>
        </p15:guide>
        <p15:guide id="7" orient="horz" pos="5816" userDrawn="1">
          <p15:clr>
            <a:srgbClr val="A4A3A4"/>
          </p15:clr>
        </p15:guide>
        <p15:guide id="8" orient="horz" pos="781" userDrawn="1">
          <p15:clr>
            <a:srgbClr val="A4A3A4"/>
          </p15:clr>
        </p15:guide>
        <p15:guide id="9" pos="7679" userDrawn="1">
          <p15:clr>
            <a:srgbClr val="A4A3A4"/>
          </p15:clr>
        </p15:guide>
        <p15:guide id="10" pos="4096" userDrawn="1">
          <p15:clr>
            <a:srgbClr val="A4A3A4"/>
          </p15:clr>
        </p15:guide>
        <p15:guide id="11" orient="horz" pos="2891" userDrawn="1">
          <p15:clr>
            <a:srgbClr val="A4A3A4"/>
          </p15:clr>
        </p15:guide>
        <p15:guide id="12" pos="44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272"/>
    <a:srgbClr val="067CC2"/>
    <a:srgbClr val="7BA71E"/>
    <a:srgbClr val="B32029"/>
    <a:srgbClr val="014B92"/>
    <a:srgbClr val="EE841E"/>
    <a:srgbClr val="53585F"/>
    <a:srgbClr val="065782"/>
    <a:srgbClr val="E8F1F8"/>
    <a:srgbClr val="733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38" autoAdjust="0"/>
    <p:restoredTop sz="95147" autoAdjust="0"/>
  </p:normalViewPr>
  <p:slideViewPr>
    <p:cSldViewPr snapToGrid="0" snapToObjects="1">
      <p:cViewPr>
        <p:scale>
          <a:sx n="73" d="100"/>
          <a:sy n="73" d="100"/>
        </p:scale>
        <p:origin x="-1890" y="-300"/>
      </p:cViewPr>
      <p:guideLst>
        <p:guide orient="horz" pos="668"/>
        <p:guide orient="horz" pos="1167"/>
        <p:guide orient="horz" pos="5816"/>
        <p:guide orient="horz" pos="781"/>
        <p:guide orient="horz" pos="2891"/>
        <p:guide pos="490"/>
        <p:guide pos="7679"/>
        <p:guide pos="4096"/>
        <p:guide pos="445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yuchkovaPV\AppData\Local\Microsoft\Windows\Temporary%20Internet%20Files\Content.Outlook\31P9ZBP1\&#1043;&#1088;&#1072;&#1092;&#1080;&#1082;&#1080;%20&#1082;%20&#1089;&#1090;&#1072;&#1090;&#1100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yuchkovaPV\AppData\Local\Microsoft\Windows\Temporary%20Internet%20Files\Content.Outlook\31P9ZBP1\&#1043;&#1088;&#1072;&#1092;&#1080;&#1082;&#1080;%20&#1082;%20&#1089;&#1090;&#1072;&#1090;&#1100;&#1077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ryuchkovaPV\AppData\Local\Microsoft\Windows\Temporary%20Internet%20Files\Content.Outlook\31P9ZBP1\&#1043;&#1088;&#1072;&#1092;&#1080;&#1082;&#1080;%20&#1082;%20&#1089;&#1090;&#1072;&#1090;&#1100;&#1077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0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800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КРУПНЫЕ И СРЕДНИЕ</a:t>
            </a:r>
            <a:endParaRPr lang="ru-RU" sz="1800" dirty="0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4065835796505305"/>
          <c:y val="2.39163927589213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61550422188701"/>
          <c:y val="0.12688257184446489"/>
          <c:w val="0.86238449577811305"/>
          <c:h val="0.6687358736197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Графики!$A$54</c:f>
              <c:strCache>
                <c:ptCount val="1"/>
                <c:pt idx="0">
                  <c:v>ПФР</c:v>
                </c:pt>
              </c:strCache>
            </c:strRef>
          </c:tx>
          <c:spPr>
            <a:solidFill>
              <a:srgbClr val="509AD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9115890083632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509AD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Графики!$C$51:$F$51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Графики!$C$54:$F$54</c:f>
              <c:numCache>
                <c:formatCode>#,##0</c:formatCode>
                <c:ptCount val="4"/>
                <c:pt idx="0">
                  <c:v>5442.5012499999903</c:v>
                </c:pt>
                <c:pt idx="1">
                  <c:v>5273.9291666666704</c:v>
                </c:pt>
                <c:pt idx="2">
                  <c:v>5149.1912500000008</c:v>
                </c:pt>
                <c:pt idx="3">
                  <c:v>5188.3239166666644</c:v>
                </c:pt>
              </c:numCache>
            </c:numRef>
          </c:val>
        </c:ser>
        <c:ser>
          <c:idx val="1"/>
          <c:order val="1"/>
          <c:tx>
            <c:strRef>
              <c:f>Графики!$A$52</c:f>
              <c:strCache>
                <c:ptCount val="1"/>
                <c:pt idx="0">
                  <c:v>Росстат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5099044381084821E-2"/>
                  <c:y val="5.5960239148504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615551777932292E-2"/>
                  <c:y val="2.7980119574253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6396181384248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165073968474703E-2"/>
                  <c:y val="5.5960239148505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Графики!$C$51:$F$51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Графики!$C$52:$F$52</c:f>
              <c:numCache>
                <c:formatCode>#,##0</c:formatCode>
                <c:ptCount val="4"/>
                <c:pt idx="0">
                  <c:v>3252.8029999999999</c:v>
                </c:pt>
                <c:pt idx="1">
                  <c:v>3330.6460000000002</c:v>
                </c:pt>
                <c:pt idx="2">
                  <c:v>3237.35</c:v>
                </c:pt>
                <c:pt idx="3">
                  <c:v>3453.3249999999998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828352"/>
        <c:axId val="100625216"/>
      </c:barChart>
      <c:catAx>
        <c:axId val="10582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0625216"/>
        <c:crosses val="autoZero"/>
        <c:auto val="1"/>
        <c:lblAlgn val="ctr"/>
        <c:lblOffset val="100"/>
        <c:noMultiLvlLbl val="0"/>
      </c:catAx>
      <c:valAx>
        <c:axId val="100625216"/>
        <c:scaling>
          <c:orientation val="minMax"/>
          <c:max val="6000"/>
          <c:min val="10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5828352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2.6805559380955031E-2"/>
          <c:y val="0.89167463659442736"/>
          <c:w val="0.973194472811858"/>
          <c:h val="6.0759160129343057E-2"/>
        </c:manualLayout>
      </c:layout>
      <c:overlay val="0"/>
      <c:txPr>
        <a:bodyPr/>
        <a:lstStyle/>
        <a:p>
          <a:pPr>
            <a:defRPr sz="1400" i="1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0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800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И МИКРО</a:t>
            </a:r>
            <a:endParaRPr lang="ru-RU" sz="1800" dirty="0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1163307820487895"/>
          <c:y val="9.40755528500453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32439679171158"/>
          <c:y val="0.19021881711448335"/>
          <c:w val="0.79932078068498336"/>
          <c:h val="0.61979199788321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Графики!$A$55</c:f>
              <c:strCache>
                <c:ptCount val="1"/>
                <c:pt idx="0">
                  <c:v>ПФР</c:v>
                </c:pt>
              </c:strCache>
            </c:strRef>
          </c:tx>
          <c:spPr>
            <a:solidFill>
              <a:srgbClr val="A763A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A763A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Графики!$C$51:$F$51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Графики!$C$55:$F$55</c:f>
              <c:numCache>
                <c:formatCode>#,##0</c:formatCode>
                <c:ptCount val="4"/>
                <c:pt idx="0">
                  <c:v>2515.744750000023</c:v>
                </c:pt>
                <c:pt idx="1">
                  <c:v>2457.2779166667101</c:v>
                </c:pt>
                <c:pt idx="2">
                  <c:v>2347.1125833333808</c:v>
                </c:pt>
                <c:pt idx="3">
                  <c:v>2319.9615833333828</c:v>
                </c:pt>
              </c:numCache>
            </c:numRef>
          </c:val>
        </c:ser>
        <c:ser>
          <c:idx val="1"/>
          <c:order val="1"/>
          <c:tx>
            <c:strRef>
              <c:f>Графики!$A$53</c:f>
              <c:strCache>
                <c:ptCount val="1"/>
                <c:pt idx="0">
                  <c:v>Росстат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800120867733278E-2"/>
                  <c:y val="1.0387632501102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639618138424802E-2"/>
                  <c:y val="9.5579450418160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0039777247415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2752585521081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Графики!$C$51:$F$51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Графики!$C$53:$F$53</c:f>
              <c:numCache>
                <c:formatCode>#,##0</c:formatCode>
                <c:ptCount val="4"/>
                <c:pt idx="0">
                  <c:v>1447.684</c:v>
                </c:pt>
                <c:pt idx="1">
                  <c:v>1425.306</c:v>
                </c:pt>
                <c:pt idx="2">
                  <c:v>1424.77</c:v>
                </c:pt>
                <c:pt idx="3">
                  <c:v>1285.489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327680"/>
        <c:axId val="100626944"/>
      </c:barChart>
      <c:catAx>
        <c:axId val="10432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0626944"/>
        <c:crosses val="autoZero"/>
        <c:auto val="1"/>
        <c:lblAlgn val="ctr"/>
        <c:lblOffset val="100"/>
        <c:noMultiLvlLbl val="0"/>
      </c:catAx>
      <c:valAx>
        <c:axId val="100626944"/>
        <c:scaling>
          <c:orientation val="minMax"/>
          <c:max val="300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4327680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1.4005658874349389E-2"/>
          <c:y val="0.88045736664109975"/>
          <c:w val="0.973194472811858"/>
          <c:h val="9.8767439016359496E-2"/>
        </c:manualLayout>
      </c:layout>
      <c:overlay val="0"/>
      <c:txPr>
        <a:bodyPr/>
        <a:lstStyle/>
        <a:p>
          <a:pPr>
            <a:defRPr sz="1400" i="1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09013776289209E-2"/>
          <c:y val="3.7510709762678264E-2"/>
          <c:w val="0.93751907688559122"/>
          <c:h val="0.72465260723528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Графики!$B$70</c:f>
              <c:strCache>
                <c:ptCount val="1"/>
                <c:pt idx="0">
                  <c:v>ПФР</c:v>
                </c:pt>
              </c:strCache>
            </c:strRef>
          </c:tx>
          <c:spPr>
            <a:solidFill>
              <a:srgbClr val="509AD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509AD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Графики!$C$68:$F$68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Графики!$C$70:$F$70</c:f>
              <c:numCache>
                <c:formatCode>#,##0</c:formatCode>
                <c:ptCount val="4"/>
                <c:pt idx="0">
                  <c:v>4331.4645907037684</c:v>
                </c:pt>
                <c:pt idx="1">
                  <c:v>4723.8619840909896</c:v>
                </c:pt>
                <c:pt idx="2">
                  <c:v>4901.7271971869523</c:v>
                </c:pt>
                <c:pt idx="3">
                  <c:v>5248.3066400064254</c:v>
                </c:pt>
              </c:numCache>
            </c:numRef>
          </c:val>
        </c:ser>
        <c:ser>
          <c:idx val="1"/>
          <c:order val="1"/>
          <c:tx>
            <c:strRef>
              <c:f>Графики!$B$69</c:f>
              <c:strCache>
                <c:ptCount val="1"/>
                <c:pt idx="0">
                  <c:v>Росстат</c:v>
                </c:pt>
              </c:strCache>
            </c:strRef>
          </c:tx>
          <c:spPr>
            <a:solidFill>
              <a:srgbClr val="A763A0"/>
            </a:solidFill>
            <a:ln>
              <a:noFill/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rgbClr val="A763A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Графики!$C$68:$F$68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Графики!$C$69:$F$69</c:f>
              <c:numCache>
                <c:formatCode>#,##0</c:formatCode>
                <c:ptCount val="4"/>
                <c:pt idx="0">
                  <c:v>3129.68822864</c:v>
                </c:pt>
                <c:pt idx="1">
                  <c:v>3493.2213131100002</c:v>
                </c:pt>
                <c:pt idx="2">
                  <c:v>3597.8734736000001</c:v>
                </c:pt>
                <c:pt idx="3">
                  <c:v>4059.0090191999998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897024"/>
        <c:axId val="100629248"/>
      </c:barChart>
      <c:catAx>
        <c:axId val="13689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53585F"/>
                </a:solidFill>
              </a:defRPr>
            </a:pPr>
            <a:endParaRPr lang="ru-RU"/>
          </a:p>
        </c:txPr>
        <c:crossAx val="100629248"/>
        <c:crosses val="autoZero"/>
        <c:auto val="1"/>
        <c:lblAlgn val="ctr"/>
        <c:lblOffset val="100"/>
        <c:noMultiLvlLbl val="0"/>
      </c:catAx>
      <c:valAx>
        <c:axId val="100629248"/>
        <c:scaling>
          <c:orientation val="minMax"/>
          <c:max val="6000"/>
          <c:min val="10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53585F"/>
                </a:solidFill>
              </a:defRPr>
            </a:pPr>
            <a:endParaRPr lang="ru-RU"/>
          </a:p>
        </c:txPr>
        <c:crossAx val="136897024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2.6805501271361599E-2"/>
          <c:y val="0.89167461594182496"/>
          <c:w val="0.973194472811858"/>
          <c:h val="0.108325384058176"/>
        </c:manualLayout>
      </c:layout>
      <c:overlay val="0"/>
      <c:txPr>
        <a:bodyPr/>
        <a:lstStyle/>
        <a:p>
          <a:pPr>
            <a:defRPr i="1">
              <a:solidFill>
                <a:srgbClr val="53585F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5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995583558224009E-2"/>
          <c:y val="0"/>
          <c:w val="0.50751954646743658"/>
          <c:h val="0.94697336331976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rgbClr val="7BA71E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EE841E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067CC2"/>
              </a:solidFill>
              <a:ln w="25400">
                <a:noFill/>
              </a:ln>
              <a:effectLst/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7BA71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EE841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681232188899442E-2"/>
                  <c:y val="-6.92633396912156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67CC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Удовлетворительно</c:v>
                </c:pt>
                <c:pt idx="1">
                  <c:v>Плохо</c:v>
                </c:pt>
                <c:pt idx="2">
                  <c:v>Очень плохо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0.01</c:v>
                </c:pt>
                <c:pt idx="1">
                  <c:v>0.4</c:v>
                </c:pt>
                <c:pt idx="2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197801601302764"/>
          <c:y val="0.28447481044970158"/>
          <c:w val="0.44252064956801013"/>
          <c:h val="0.445511809529232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214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6450481747862676"/>
          <c:y val="0"/>
          <c:w val="0.50751954646743658"/>
          <c:h val="0.94697336331976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rgbClr val="EE841E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7BA71E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733982"/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rgbClr val="067CC2"/>
              </a:solidFill>
              <a:ln w="25400"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8.7623286741755999E-2"/>
                  <c:y val="0.183182926713544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0.11137268738408666"/>
                  <c:y val="-0.143088792097247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937440629664812E-3"/>
                  <c:y val="-0.120515083364173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745781879042836E-2"/>
                  <c:y val="-0.122613753902506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Недостоверность данных</c:v>
                </c:pt>
                <c:pt idx="1">
                  <c:v>Манипуляция данными</c:v>
                </c:pt>
                <c:pt idx="2">
                  <c:v>Недоверие офиуциальным данным</c:v>
                </c:pt>
                <c:pt idx="3">
                  <c:v>Иное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0.67</c:v>
                </c:pt>
                <c:pt idx="1">
                  <c:v>0.18</c:v>
                </c:pt>
                <c:pt idx="2">
                  <c:v>0.11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0224272854751888E-2"/>
          <c:y val="0.15431852041639385"/>
          <c:w val="0.38737069706427829"/>
          <c:h val="0.82151886962545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0.88182</cdr:x>
      <cdr:y>0.33302</cdr:y>
    </cdr:from>
    <cdr:to>
      <cdr:x>0.90896</cdr:x>
      <cdr:y>0.46302</cdr:y>
    </cdr:to>
    <cdr:grpSp>
      <cdr:nvGrpSpPr>
        <cdr:cNvPr id="25" name="Группа 24"/>
        <cdr:cNvGrpSpPr/>
      </cdr:nvGrpSpPr>
      <cdr:grpSpPr>
        <a:xfrm xmlns:a="http://schemas.openxmlformats.org/drawingml/2006/main">
          <a:off x="10039389" y="795369"/>
          <a:ext cx="308985" cy="310486"/>
          <a:chOff x="1422087" y="1152525"/>
          <a:chExt cx="180935" cy="347664"/>
        </a:xfrm>
      </cdr:grpSpPr>
      <cdr:cxnSp macro="">
        <cdr:nvCxnSpPr>
          <cdr:cNvPr id="26" name="Прямая со стрелкой 25"/>
          <cdr:cNvCxnSpPr/>
        </cdr:nvCxnSpPr>
        <cdr:spPr>
          <a:xfrm xmlns:a="http://schemas.openxmlformats.org/drawingml/2006/main" flipV="1">
            <a:off x="1504620" y="1162050"/>
            <a:ext cx="0" cy="338139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7" name="Прямая соединительная линия 26"/>
          <cdr:cNvCxnSpPr/>
        </cdr:nvCxnSpPr>
        <cdr:spPr>
          <a:xfrm xmlns:a="http://schemas.openxmlformats.org/drawingml/2006/main">
            <a:off x="1422087" y="1152525"/>
            <a:ext cx="180935" cy="0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tx1">
                <a:lumMod val="50000"/>
                <a:lumOff val="50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724956"/>
            <a:ext cx="5029200" cy="447627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9245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/>
          <p:nvPr/>
        </p:nvSpPr>
        <p:spPr>
          <a:xfrm>
            <a:off x="4061866" y="-135186"/>
            <a:ext cx="9121280" cy="100239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зображение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1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7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Линия"/>
          <p:cNvSpPr/>
          <p:nvPr/>
        </p:nvSpPr>
        <p:spPr>
          <a:xfrm flipV="1">
            <a:off x="5206999" y="1140740"/>
            <a:ext cx="1" cy="1975004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17" name="Очень крутой…"/>
          <p:cNvSpPr txBox="1"/>
          <p:nvPr/>
        </p:nvSpPr>
        <p:spPr>
          <a:xfrm>
            <a:off x="4565873" y="3789234"/>
            <a:ext cx="8438927" cy="463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 lvl="0" algn="l"/>
            <a:r>
              <a:rPr lang="ru-RU" sz="4400" dirty="0" smtClean="0">
                <a:solidFill>
                  <a:srgbClr val="1F4E79"/>
                </a:solidFill>
                <a:latin typeface="+mn-lt"/>
              </a:rPr>
              <a:t>Материалы к пленарному заседанию </a:t>
            </a:r>
            <a:r>
              <a:rPr lang="ru-RU" sz="4400" b="1" dirty="0" smtClean="0">
                <a:solidFill>
                  <a:srgbClr val="1F4E79"/>
                </a:solidFill>
                <a:latin typeface="+mn-lt"/>
              </a:rPr>
              <a:t>«Национальная система управления данными</a:t>
            </a:r>
            <a:r>
              <a:rPr lang="en-US" sz="4400" b="1" dirty="0" smtClean="0">
                <a:solidFill>
                  <a:srgbClr val="1F4E79"/>
                </a:solidFill>
                <a:latin typeface="+mn-lt"/>
              </a:rPr>
              <a:t>: </a:t>
            </a:r>
            <a:r>
              <a:rPr lang="ru-RU" sz="4400" b="1" dirty="0" smtClean="0">
                <a:solidFill>
                  <a:srgbClr val="1F4E79"/>
                </a:solidFill>
                <a:latin typeface="+mn-lt"/>
              </a:rPr>
              <a:t>взаимодействие общества, бизнеса и государства в цифровую эпоху»</a:t>
            </a:r>
          </a:p>
          <a:p>
            <a:pPr lvl="0" algn="l"/>
            <a:endParaRPr lang="ru-RU" sz="4400" b="1" dirty="0" smtClean="0">
              <a:solidFill>
                <a:srgbClr val="1F4E79"/>
              </a:solidFill>
              <a:latin typeface="+mn-lt"/>
            </a:endParaRPr>
          </a:p>
          <a:p>
            <a:pPr lvl="0" algn="l"/>
            <a:r>
              <a:rPr lang="ru-RU" sz="3200" dirty="0" err="1" smtClean="0">
                <a:solidFill>
                  <a:srgbClr val="1F4E79"/>
                </a:solidFill>
                <a:latin typeface="+mn-lt"/>
              </a:rPr>
              <a:t>Жулин</a:t>
            </a:r>
            <a:r>
              <a:rPr lang="ru-RU" sz="3200" dirty="0" smtClean="0">
                <a:solidFill>
                  <a:srgbClr val="1F4E79"/>
                </a:solidFill>
                <a:latin typeface="+mn-lt"/>
              </a:rPr>
              <a:t> А.Б., Плаксин С.М., Дмитриева Н.Е., Артамонов Р.Е., </a:t>
            </a:r>
            <a:r>
              <a:rPr lang="ru-RU" sz="3200" dirty="0" err="1" smtClean="0">
                <a:solidFill>
                  <a:srgbClr val="1F4E79"/>
                </a:solidFill>
                <a:latin typeface="+mn-lt"/>
              </a:rPr>
              <a:t>Щиголев</a:t>
            </a:r>
            <a:r>
              <a:rPr lang="ru-RU" sz="3200" dirty="0" smtClean="0">
                <a:solidFill>
                  <a:srgbClr val="1F4E79"/>
                </a:solidFill>
                <a:latin typeface="+mn-lt"/>
              </a:rPr>
              <a:t> Б.А., </a:t>
            </a:r>
            <a:r>
              <a:rPr lang="ru-RU" sz="3200" dirty="0" err="1" smtClean="0">
                <a:solidFill>
                  <a:srgbClr val="1F4E79"/>
                </a:solidFill>
                <a:latin typeface="+mn-lt"/>
              </a:rPr>
              <a:t>Синятуллина</a:t>
            </a:r>
            <a:r>
              <a:rPr lang="ru-RU" sz="3200" dirty="0" smtClean="0">
                <a:solidFill>
                  <a:srgbClr val="1F4E79"/>
                </a:solidFill>
                <a:latin typeface="+mn-lt"/>
              </a:rPr>
              <a:t> Л.Х.</a:t>
            </a:r>
          </a:p>
          <a:p>
            <a:pPr lvl="0" algn="l"/>
            <a:r>
              <a:rPr lang="ru-RU" sz="3200" dirty="0" smtClean="0">
                <a:solidFill>
                  <a:srgbClr val="1F4E79"/>
                </a:solidFill>
                <a:latin typeface="+mn-lt"/>
              </a:rPr>
              <a:t>10 апреля 2018 г.</a:t>
            </a:r>
            <a:endParaRPr lang="ru-RU" sz="3200" dirty="0" smtClean="0">
              <a:solidFill>
                <a:srgbClr val="1F4E79"/>
              </a:solidFill>
              <a:latin typeface="+mn-lt"/>
            </a:endParaRPr>
          </a:p>
        </p:txBody>
      </p:sp>
      <p:pic>
        <p:nvPicPr>
          <p:cNvPr id="12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8298" y="946303"/>
            <a:ext cx="1945686" cy="18812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1505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837917"/>
              </p:ext>
            </p:extLst>
          </p:nvPr>
        </p:nvGraphicFramePr>
        <p:xfrm>
          <a:off x="777875" y="1811250"/>
          <a:ext cx="11448000" cy="7484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5081"/>
                <a:gridCol w="2023121"/>
                <a:gridCol w="1268226"/>
                <a:gridCol w="1356364"/>
                <a:gridCol w="1149891"/>
                <a:gridCol w="1272372"/>
                <a:gridCol w="1071580"/>
                <a:gridCol w="981365"/>
              </a:tblGrid>
              <a:tr h="14495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Информационная система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7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Объекты хранения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7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объёма хранимых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объектов (ед.)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Фактические объёмы </a:t>
                      </a:r>
                      <a:r>
                        <a:rPr lang="ru-RU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структури-рованных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данных ( Гб)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32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открытых данных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выгрузки данных </a:t>
                      </a:r>
                      <a:endParaRPr lang="ru-RU" sz="14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полном объёме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интеграции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</a:t>
                      </a:r>
                      <a:r>
                        <a:rPr lang="ru-RU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публич-ного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194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Единая межведомственная </a:t>
                      </a:r>
                      <a:r>
                        <a:rPr lang="ru-RU" sz="1400" b="1" u="none" strike="noStrike" dirty="0" smtClean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информационно-статистическая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(ЕМИСС</a:t>
                      </a:r>
                      <a:r>
                        <a:rPr lang="ru-RU" sz="1400" b="1" i="0" u="none" strike="noStrike" dirty="0" smtClean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44000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статистические показатели</a:t>
                      </a:r>
                      <a:endParaRPr lang="ru-RU" sz="1300" b="0" i="0" u="none" strike="noStrike" dirty="0">
                        <a:solidFill>
                          <a:srgbClr val="0657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ru-RU" sz="1200" b="0" u="none" strike="noStrike" dirty="0" smtClean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1200" b="0" i="0" u="none" strike="noStrike" dirty="0">
                        <a:solidFill>
                          <a:srgbClr val="0657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657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ошибками</a:t>
                      </a:r>
                      <a:endParaRPr lang="ru-RU" sz="1300" b="0" i="0" u="none" strike="noStrike" dirty="0">
                        <a:solidFill>
                          <a:srgbClr val="0657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300" b="0" i="0" u="none" strike="noStrike" dirty="0">
                        <a:solidFill>
                          <a:srgbClr val="0657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300" b="0" i="0" u="none" strike="noStrike" dirty="0">
                        <a:solidFill>
                          <a:srgbClr val="0657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300" b="0" i="0" u="none" strike="noStrike" dirty="0">
                        <a:solidFill>
                          <a:srgbClr val="0657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427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Единая информационная система в сфере </a:t>
                      </a:r>
                      <a:r>
                        <a:rPr lang="ru-RU" sz="1400" u="none" strike="noStrike" dirty="0" smtClean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закупок (ЕИС)</a:t>
                      </a:r>
                      <a:endParaRPr lang="ru-RU" sz="1400" b="0" i="0" u="none" strike="noStrike" dirty="0" smtClean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 о закупках, контрактах, </a:t>
                      </a:r>
                      <a:endParaRPr lang="ru-RU" sz="1300" u="none" strike="noStrike" dirty="0" smtClean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протоколах </a:t>
                      </a:r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300" u="none" strike="noStrike" dirty="0" smtClean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иных </a:t>
                      </a:r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объектах </a:t>
                      </a:r>
                      <a:r>
                        <a:rPr lang="ru-RU" sz="1300" u="none" strike="noStrike" dirty="0" smtClean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контрактных</a:t>
                      </a:r>
                    </a:p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отношений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500 000 000</a:t>
                      </a:r>
                      <a:endParaRPr lang="ru-RU" sz="1600" b="1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04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Официальный сайт для размещения </a:t>
                      </a:r>
                      <a:r>
                        <a:rPr lang="ru-RU" sz="1400" u="none" strike="noStrike" dirty="0" smtClean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информации о </a:t>
                      </a:r>
                      <a:r>
                        <a:rPr lang="ru-RU" sz="14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государственных (</a:t>
                      </a:r>
                      <a:r>
                        <a:rPr lang="ru-RU" sz="1400" u="none" strike="noStrike" dirty="0" smtClean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муниципальных)учреждениях (ГИС ГМУ)</a:t>
                      </a:r>
                      <a:endParaRPr lang="ru-RU" sz="1400" b="0" i="0" u="none" strike="noStrike" dirty="0" smtClean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реестр учреждений, </a:t>
                      </a:r>
                      <a:r>
                        <a:rPr lang="ru-RU" sz="1300" u="none" strike="noStrike" dirty="0" err="1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госзадания</a:t>
                      </a:r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балансы и иная информация о учреждениях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10 000 000</a:t>
                      </a:r>
                      <a:endParaRPr lang="ru-RU" sz="1300" b="1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300" b="0" i="0" u="none" strike="noStrike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300" b="0" i="0" u="none" strike="noStrike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Электронный </a:t>
                      </a:r>
                      <a:r>
                        <a:rPr lang="ru-RU" sz="1400" u="none" strike="noStrike" dirty="0" smtClean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(ЭБ)</a:t>
                      </a:r>
                      <a:endParaRPr lang="ru-RU" sz="1400" b="0" i="0" u="none" strike="noStrike" dirty="0" smtClean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 федерального бюджета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частично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029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государственный реестр юридических </a:t>
                      </a:r>
                      <a:r>
                        <a:rPr lang="ru-RU" sz="1400" u="none" strike="noStrike" dirty="0" smtClean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 (ЕГРЮЛ)</a:t>
                      </a:r>
                      <a:endParaRPr lang="ru-RU" sz="14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 о юридических лицах и их учредителях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20 000 000</a:t>
                      </a:r>
                      <a:endParaRPr lang="ru-RU" sz="1400" b="1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нет, платный доступ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300" b="0" i="0" u="none" strike="noStrike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318" marR="11318" marT="1131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3" name="Линия"/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4" name="Очень крутой заголовок…"/>
          <p:cNvSpPr txBox="1"/>
          <p:nvPr/>
        </p:nvSpPr>
        <p:spPr>
          <a:xfrm>
            <a:off x="416859" y="407128"/>
            <a:ext cx="11849919" cy="83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r"/>
            <a:r>
              <a:rPr lang="ru-RU" sz="2800" b="1" dirty="0" smtClean="0">
                <a:solidFill>
                  <a:srgbClr val="014B92"/>
                </a:solidFill>
                <a:latin typeface="+mn-lt"/>
              </a:rPr>
              <a:t>СРАВНЕНИЕ ОБЪЕМОВ И ФУНКЦИОНАЛЬНОСТИ </a:t>
            </a:r>
            <a:endParaRPr lang="ru-RU" sz="2800" b="1" dirty="0" smtClean="0">
              <a:solidFill>
                <a:srgbClr val="014B92"/>
              </a:solidFill>
              <a:latin typeface="+mn-lt"/>
            </a:endParaRPr>
          </a:p>
          <a:p>
            <a:pPr algn="r"/>
            <a:r>
              <a:rPr lang="ru-RU" sz="2800" b="1" dirty="0" smtClean="0">
                <a:solidFill>
                  <a:srgbClr val="014B92"/>
                </a:solidFill>
                <a:latin typeface="+mn-lt"/>
              </a:rPr>
              <a:t>ГОСУДАРСТВЕННЫХ ИНФОРМАЦИОННЫХ СИСТЕМ</a:t>
            </a:r>
            <a:endParaRPr lang="ru-RU" sz="2800" b="1" dirty="0" smtClean="0">
              <a:solidFill>
                <a:srgbClr val="014B92"/>
              </a:solidFill>
              <a:latin typeface="+mn-lt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Овал 6"/>
          <p:cNvSpPr/>
          <p:nvPr/>
        </p:nvSpPr>
        <p:spPr>
          <a:xfrm>
            <a:off x="6421372" y="4584285"/>
            <a:ext cx="1296000" cy="1296000"/>
          </a:xfrm>
          <a:prstGeom prst="ellipse">
            <a:avLst/>
          </a:prstGeom>
          <a:solidFill>
            <a:srgbClr val="C8327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50800" rIns="0" bIns="50800" numCol="1" spcCol="38100" rtlCol="0" anchor="ctr"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10000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81474" y="7302138"/>
            <a:ext cx="1105268" cy="1056619"/>
          </a:xfrm>
          <a:prstGeom prst="ellipse">
            <a:avLst/>
          </a:prstGeom>
          <a:solidFill>
            <a:srgbClr val="C8327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50800" rIns="0" bIns="50800" numCol="1" spcCol="38100" rtlCol="0" anchor="ctr"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54255" y="8412031"/>
            <a:ext cx="828000" cy="828000"/>
          </a:xfrm>
          <a:prstGeom prst="ellipse">
            <a:avLst/>
          </a:prstGeom>
          <a:solidFill>
            <a:srgbClr val="C8327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50800" rIns="0" bIns="50800" numCol="1" spcCol="38100" rtlCol="0" anchor="ctr">
            <a:no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688135" y="6335486"/>
            <a:ext cx="794119" cy="674439"/>
          </a:xfrm>
          <a:prstGeom prst="ellipse">
            <a:avLst/>
          </a:prstGeom>
          <a:solidFill>
            <a:srgbClr val="C8327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50800" rIns="0" bIns="50800" numCol="1" spcCol="38100" rtlCol="0" anchor="ctr">
            <a:no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24005" y="3954912"/>
            <a:ext cx="283968" cy="270000"/>
          </a:xfrm>
          <a:prstGeom prst="ellipse">
            <a:avLst/>
          </a:prstGeom>
          <a:solidFill>
            <a:srgbClr val="C8327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50800" rIns="0" bIns="50800" numCol="1" spcCol="38100" rtlCol="0" anchor="ctr"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13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4" name="Очень крутой заголовок…"/>
          <p:cNvSpPr txBox="1"/>
          <p:nvPr/>
        </p:nvSpPr>
        <p:spPr>
          <a:xfrm>
            <a:off x="416859" y="649174"/>
            <a:ext cx="11849919" cy="83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r"/>
            <a:r>
              <a:rPr lang="ru-RU" sz="2900" b="1" dirty="0" smtClean="0">
                <a:solidFill>
                  <a:srgbClr val="1F4E79"/>
                </a:solidFill>
                <a:latin typeface="+mn-lt"/>
              </a:rPr>
              <a:t>ПРЕДЛОЖЕНИЯ</a:t>
            </a:r>
            <a:endParaRPr lang="ru-RU" sz="2900" b="1" dirty="0">
              <a:solidFill>
                <a:srgbClr val="1F4E79"/>
              </a:solidFill>
              <a:latin typeface="+mn-lt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Группа 4"/>
          <p:cNvGrpSpPr/>
          <p:nvPr/>
        </p:nvGrpSpPr>
        <p:grpSpPr>
          <a:xfrm>
            <a:off x="818216" y="2816296"/>
            <a:ext cx="11412538" cy="4782482"/>
            <a:chOff x="818216" y="1780877"/>
            <a:chExt cx="11412538" cy="478248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18216" y="1780877"/>
              <a:ext cx="11412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657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СТАТИСТИКА -  НЕ ЕДИНСТВЕННЫЙ КОМПОНЕНТ</a:t>
              </a:r>
            </a:p>
            <a:p>
              <a:r>
                <a:rPr lang="ru-RU" sz="2000" b="1" dirty="0" smtClean="0">
                  <a:solidFill>
                    <a:srgbClr val="0657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ИНФОРМАЦИОННОЙ БАЗЫ ГОСУПРАВЛЕНИЯ</a:t>
              </a:r>
              <a:endParaRPr lang="ru-RU" sz="2000" b="1" dirty="0">
                <a:solidFill>
                  <a:srgbClr val="0657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882553" y="2769293"/>
              <a:ext cx="9239694" cy="720000"/>
            </a:xfrm>
            <a:prstGeom prst="roundRect">
              <a:avLst>
                <a:gd name="adj" fmla="val 26953"/>
              </a:avLst>
            </a:prstGeom>
            <a:solidFill>
              <a:srgbClr val="1F4E7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737446" y="2645102"/>
              <a:ext cx="9529907" cy="982812"/>
            </a:xfrm>
            <a:prstGeom prst="roundRect">
              <a:avLst>
                <a:gd name="adj" fmla="val 26953"/>
              </a:avLst>
            </a:prstGeom>
            <a:noFill/>
            <a:ln w="19050" cap="flat">
              <a:solidFill>
                <a:srgbClr val="1F4E79"/>
              </a:solidFill>
              <a:prstDash val="lg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958863" y="2942280"/>
              <a:ext cx="9133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ЗАДАЧИ ПРЕОБРАЗОВАНИЙ: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2606796" y="3642430"/>
              <a:ext cx="0" cy="324000"/>
            </a:xfrm>
            <a:prstGeom prst="straightConnector1">
              <a:avLst/>
            </a:prstGeom>
            <a:noFill/>
            <a:ln w="25400" cap="flat">
              <a:solidFill>
                <a:srgbClr val="C83272"/>
              </a:solidFill>
              <a:prstDash val="solid"/>
              <a:miter lim="400000"/>
              <a:headEnd type="oval" w="lg" len="lg"/>
              <a:tailEnd type="triangl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6502400" y="3627914"/>
              <a:ext cx="0" cy="324000"/>
            </a:xfrm>
            <a:prstGeom prst="straightConnector1">
              <a:avLst/>
            </a:prstGeom>
            <a:noFill/>
            <a:ln w="25400" cap="flat">
              <a:solidFill>
                <a:srgbClr val="067CC2"/>
              </a:solidFill>
              <a:prstDash val="solid"/>
              <a:miter lim="400000"/>
              <a:headEnd type="oval" w="lg" len="lg"/>
              <a:tailEnd type="triangl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" name="Группа 3"/>
            <p:cNvGrpSpPr/>
            <p:nvPr/>
          </p:nvGrpSpPr>
          <p:grpSpPr>
            <a:xfrm>
              <a:off x="818216" y="4066334"/>
              <a:ext cx="3570841" cy="2455487"/>
              <a:chOff x="1005407" y="5142098"/>
              <a:chExt cx="2664897" cy="1664212"/>
            </a:xfrm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1101851" y="5224545"/>
                <a:ext cx="2472008" cy="1496130"/>
              </a:xfrm>
              <a:prstGeom prst="roundRect">
                <a:avLst>
                  <a:gd name="adj" fmla="val 8431"/>
                </a:avLst>
              </a:prstGeom>
              <a:solidFill>
                <a:srgbClr val="C83272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uk-UA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Light"/>
                </a:endParaRPr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1005407" y="5142098"/>
                <a:ext cx="2664897" cy="1664212"/>
              </a:xfrm>
              <a:prstGeom prst="roundRect">
                <a:avLst>
                  <a:gd name="adj" fmla="val 8347"/>
                </a:avLst>
              </a:prstGeom>
              <a:noFill/>
              <a:ln w="19050" cap="flat">
                <a:solidFill>
                  <a:srgbClr val="C83272"/>
                </a:solidFill>
                <a:prstDash val="lg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uk-UA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Light"/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961702" y="4261589"/>
              <a:ext cx="331128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Переход к единой, интегрированной, распределенной модели </a:t>
              </a:r>
              <a:endPara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сбора</a:t>
              </a: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обработки, хранения, предоставления и распространения статистических, отчетных и административных данных.</a:t>
              </a: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10349550" y="3637648"/>
              <a:ext cx="0" cy="324000"/>
            </a:xfrm>
            <a:prstGeom prst="straightConnector1">
              <a:avLst/>
            </a:prstGeom>
            <a:noFill/>
            <a:ln w="25400" cap="flat">
              <a:solidFill>
                <a:srgbClr val="7BA71E"/>
              </a:solidFill>
              <a:prstDash val="solid"/>
              <a:miter lim="400000"/>
              <a:headEnd type="oval" w="lg" len="lg"/>
              <a:tailEnd type="triangl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5" name="Группа 34"/>
            <p:cNvGrpSpPr/>
            <p:nvPr/>
          </p:nvGrpSpPr>
          <p:grpSpPr>
            <a:xfrm>
              <a:off x="4716268" y="4081823"/>
              <a:ext cx="3570841" cy="2455487"/>
              <a:chOff x="1005407" y="5142098"/>
              <a:chExt cx="2664897" cy="1664212"/>
            </a:xfrm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1101851" y="5224545"/>
                <a:ext cx="2472008" cy="1496130"/>
              </a:xfrm>
              <a:prstGeom prst="roundRect">
                <a:avLst>
                  <a:gd name="adj" fmla="val 8431"/>
                </a:avLst>
              </a:prstGeom>
              <a:solidFill>
                <a:srgbClr val="067CC2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uk-UA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Light"/>
                </a:endParaRPr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1005407" y="5142098"/>
                <a:ext cx="2664897" cy="1664212"/>
              </a:xfrm>
              <a:prstGeom prst="roundRect">
                <a:avLst>
                  <a:gd name="adj" fmla="val 8347"/>
                </a:avLst>
              </a:prstGeom>
              <a:noFill/>
              <a:ln w="19050" cap="flat">
                <a:solidFill>
                  <a:srgbClr val="067CC2"/>
                </a:solidFill>
                <a:prstDash val="lg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uk-UA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Light"/>
                </a:endParaRPr>
              </a:p>
            </p:txBody>
          </p:sp>
        </p:grpSp>
        <p:sp>
          <p:nvSpPr>
            <p:cNvPr id="38" name="Прямоугольник 37"/>
            <p:cNvSpPr/>
            <p:nvPr/>
          </p:nvSpPr>
          <p:spPr>
            <a:xfrm>
              <a:off x="4828502" y="4759152"/>
              <a:ext cx="331128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Реорганизация системы </a:t>
              </a:r>
              <a:endPara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сбора</a:t>
              </a: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обработки</a:t>
              </a: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анализа </a:t>
              </a:r>
              <a:endPara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представления </a:t>
              </a:r>
              <a:endPara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статистических </a:t>
              </a: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данных.</a:t>
              </a: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8614320" y="4107872"/>
              <a:ext cx="3570841" cy="2455487"/>
              <a:chOff x="1005407" y="5142098"/>
              <a:chExt cx="2664897" cy="1664212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1101851" y="5224545"/>
                <a:ext cx="2472008" cy="1496130"/>
              </a:xfrm>
              <a:prstGeom prst="roundRect">
                <a:avLst>
                  <a:gd name="adj" fmla="val 8431"/>
                </a:avLst>
              </a:prstGeom>
              <a:solidFill>
                <a:srgbClr val="7BA71E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uk-UA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Light"/>
                </a:endParaRPr>
              </a:p>
            </p:txBody>
          </p:sp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1005407" y="5142098"/>
                <a:ext cx="2664897" cy="1664212"/>
              </a:xfrm>
              <a:prstGeom prst="roundRect">
                <a:avLst>
                  <a:gd name="adj" fmla="val 8347"/>
                </a:avLst>
              </a:prstGeom>
              <a:noFill/>
              <a:ln w="19050" cap="flat">
                <a:solidFill>
                  <a:srgbClr val="7BA71E"/>
                </a:solidFill>
                <a:prstDash val="lg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uk-UA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Light"/>
                </a:endParaRPr>
              </a:p>
            </p:txBody>
          </p:sp>
        </p:grpSp>
        <p:sp>
          <p:nvSpPr>
            <p:cNvPr id="42" name="Прямоугольник 41"/>
            <p:cNvSpPr/>
            <p:nvPr/>
          </p:nvSpPr>
          <p:spPr>
            <a:xfrm>
              <a:off x="8757091" y="4581101"/>
              <a:ext cx="331128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системы эффективного </a:t>
              </a:r>
              <a:endPara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взаимодействия </a:t>
              </a: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пользователями </a:t>
              </a:r>
              <a:endPara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статистической </a:t>
              </a:r>
            </a:p>
            <a:p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информации</a:t>
              </a: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286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4" name="Очень крутой заголовок…"/>
          <p:cNvSpPr txBox="1"/>
          <p:nvPr/>
        </p:nvSpPr>
        <p:spPr>
          <a:xfrm>
            <a:off x="416859" y="649174"/>
            <a:ext cx="11849919" cy="83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r"/>
            <a:r>
              <a:rPr lang="ru-RU" sz="2900" b="1" dirty="0" smtClean="0">
                <a:solidFill>
                  <a:srgbClr val="1F4E79"/>
                </a:solidFill>
                <a:latin typeface="+mn-lt"/>
              </a:rPr>
              <a:t>ЦЕЛЕВАЯ МОДЕЛЬ</a:t>
            </a:r>
            <a:endParaRPr lang="ru-RU" sz="2900" b="1" dirty="0">
              <a:solidFill>
                <a:srgbClr val="1F4E79"/>
              </a:solidFill>
              <a:latin typeface="+mn-lt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3453"/>
              </p:ext>
            </p:extLst>
          </p:nvPr>
        </p:nvGraphicFramePr>
        <p:xfrm>
          <a:off x="777875" y="1852613"/>
          <a:ext cx="11412538" cy="734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3882"/>
                <a:gridCol w="6958656"/>
              </a:tblGrid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ЕСТЬ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ДОЛЖНО СТАТЬ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41E"/>
                    </a:solidFill>
                  </a:tcPr>
                </a:tc>
              </a:tr>
              <a:tr h="136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каждого ФОИВ и РОИВ своя </a:t>
                      </a:r>
                      <a:r>
                        <a:rPr lang="ru-RU" sz="1400" dirty="0" err="1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пообъектная</a:t>
                      </a:r>
                      <a:r>
                        <a:rPr lang="ru-RU" sz="1400" dirty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база для учета данных</a:t>
                      </a:r>
                      <a:r>
                        <a:rPr lang="ru-RU" sz="1400" dirty="0" smtClean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Отсутствие </a:t>
                      </a:r>
                      <a:r>
                        <a:rPr lang="ru-RU" sz="1400" dirty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координации процессов сбора и использования информации, предоставляемой респондентами.</a:t>
                      </a:r>
                      <a:endParaRPr lang="ru-RU" sz="1400" dirty="0">
                        <a:solidFill>
                          <a:srgbClr val="06578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Единая базовая </a:t>
                      </a:r>
                      <a:r>
                        <a:rPr lang="ru-RU" sz="1400" dirty="0" err="1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пообъектная</a:t>
                      </a:r>
                      <a:r>
                        <a:rPr lang="ru-RU" sz="14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основа для всех мониторингов, отчетов и статистики, на основе которой формируются перечни объектов для всех видов государственного учета и отчетности. </a:t>
                      </a:r>
                      <a:endParaRPr lang="ru-RU" sz="1400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Отраслевой (ведомственный) принцип сбора сведений и формирования баз данных </a:t>
                      </a:r>
                      <a:endParaRPr lang="ru-RU" sz="1400" dirty="0">
                        <a:solidFill>
                          <a:srgbClr val="06578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Взаимодополняющий, исключающий дублирование сбор базовых показателей; комплексная обработка данных на основе единых базовых показателей</a:t>
                      </a:r>
                      <a:r>
                        <a:rPr lang="ru-RU" sz="1400" dirty="0" smtClean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Законодательное </a:t>
                      </a:r>
                      <a:r>
                        <a:rPr lang="ru-RU" sz="14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закрепление правил ограниченного обмена данными между соответствующими ведомствами для статистических целей. </a:t>
                      </a:r>
                      <a:endParaRPr lang="ru-RU" sz="1400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 ФГИС на 73 ФОИВ</a:t>
                      </a:r>
                      <a:endParaRPr lang="ru-RU" sz="1400" dirty="0">
                        <a:solidFill>
                          <a:srgbClr val="06578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Разработаны и внедрены стандарты и технологии предоставления административных данных из ГИС субъектов государственного учета, в т. ч. с использованием архитектуры СМЭВ.</a:t>
                      </a:r>
                      <a:endParaRPr lang="ru-RU" sz="1400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Необоснованность сбора избыточного количества показателей.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эффективной оценки востребованности запрашиваемых сведений.</a:t>
                      </a:r>
                      <a:endParaRPr lang="ru-RU" sz="1400" dirty="0">
                        <a:solidFill>
                          <a:srgbClr val="06578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Законодательное установление запрета на дополнительный сбор данных в случае, если показатели содержатся в Реестре показателей и форм отчетности.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периодичность предоставления форм и избыточный объем сведений в составе форм отчетности</a:t>
                      </a:r>
                      <a:endParaRPr lang="ru-RU" sz="1400" dirty="0">
                        <a:solidFill>
                          <a:srgbClr val="06578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Минимизация срочной отчетности. Использование в качестве оперативной информации данных ГИС, работающих с массовыми электронными транзакциями, вместо данных Росстата. Признание информации (сведений, данных) из ГИС юридически значимыми и равноценными данным оперативной статистики для целей управления.</a:t>
                      </a:r>
                      <a:endParaRPr lang="ru-RU" sz="1400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657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Низкий уровень раскрытия социально-значимой информации</a:t>
                      </a:r>
                      <a:endParaRPr lang="ru-RU" sz="1400" dirty="0">
                        <a:solidFill>
                          <a:srgbClr val="06578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Перевод первичной статистической отчетности государственных учреждений в формат открытых данных с запретом сбора дополнительной статистической отчетности.</a:t>
                      </a:r>
                      <a:endParaRPr lang="ru-RU" sz="1400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504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4" name="Очень крутой заголовок…"/>
          <p:cNvSpPr txBox="1"/>
          <p:nvPr/>
        </p:nvSpPr>
        <p:spPr>
          <a:xfrm>
            <a:off x="416859" y="649174"/>
            <a:ext cx="11849919" cy="83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lvl="0" algn="r"/>
            <a:r>
              <a:rPr lang="ru-RU" sz="2900" b="1" dirty="0" smtClean="0">
                <a:solidFill>
                  <a:srgbClr val="1F4E79"/>
                </a:solidFill>
                <a:latin typeface="+mn-lt"/>
              </a:rPr>
              <a:t>РАСХОДЫ НА </a:t>
            </a:r>
            <a:r>
              <a:rPr lang="ru-RU" sz="2900" b="1" dirty="0" smtClean="0">
                <a:solidFill>
                  <a:srgbClr val="1F4E79"/>
                </a:solidFill>
                <a:latin typeface="+mn-lt"/>
              </a:rPr>
              <a:t>ИКТ В СИСТЕМЕ СТАТИСТИКИ</a:t>
            </a:r>
            <a:endParaRPr lang="ru-RU" sz="2900" b="1" dirty="0">
              <a:solidFill>
                <a:srgbClr val="1F4E79"/>
              </a:solidFill>
              <a:latin typeface="+mn-lt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Прямоугольник 20"/>
          <p:cNvSpPr/>
          <p:nvPr/>
        </p:nvSpPr>
        <p:spPr>
          <a:xfrm>
            <a:off x="1128769" y="7197126"/>
            <a:ext cx="1075843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ИТОГО: </a:t>
            </a:r>
          </a:p>
          <a:p>
            <a:r>
              <a:rPr lang="ru-RU" sz="24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6,2 МЛРД. РУБ</a:t>
            </a:r>
            <a:r>
              <a:rPr lang="ru-RU" sz="24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= </a:t>
            </a:r>
            <a:r>
              <a:rPr lang="ru-RU" sz="24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ОК. 900 МЛН. РУБ. В ГОД</a:t>
            </a:r>
            <a:endParaRPr lang="ru-RU" sz="2400" dirty="0" smtClean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i="1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000" i="1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 Росстатом разработки методических материалов </a:t>
            </a:r>
            <a:r>
              <a:rPr lang="ru-RU" sz="2000" b="1" i="1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887 млн. руб.</a:t>
            </a:r>
          </a:p>
          <a:p>
            <a:r>
              <a:rPr lang="ru-RU" sz="2000" i="1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000" i="1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содержание Росстата и подведомственных учреждений как организации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87400" y="2148151"/>
            <a:ext cx="11403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БЮДЖЕТНЫЕ  ИКТ-РАСХОДЫ 2011-2017 ГГ.</a:t>
            </a:r>
            <a:endParaRPr lang="ru-RU" sz="28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007403" y="3021689"/>
            <a:ext cx="8640000" cy="0"/>
          </a:xfrm>
          <a:prstGeom prst="line">
            <a:avLst/>
          </a:prstGeom>
          <a:noFill/>
          <a:ln w="12700" cap="flat">
            <a:solidFill>
              <a:srgbClr val="C8327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827403" y="3201689"/>
            <a:ext cx="360000" cy="0"/>
          </a:xfrm>
          <a:prstGeom prst="line">
            <a:avLst/>
          </a:prstGeom>
          <a:noFill/>
          <a:ln w="12700" cap="flat">
            <a:solidFill>
              <a:srgbClr val="C8327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Овал 3"/>
          <p:cNvSpPr/>
          <p:nvPr/>
        </p:nvSpPr>
        <p:spPr>
          <a:xfrm>
            <a:off x="1658596" y="3310453"/>
            <a:ext cx="720000" cy="720000"/>
          </a:xfrm>
          <a:prstGeom prst="ellipse">
            <a:avLst/>
          </a:prstGeom>
          <a:solidFill>
            <a:srgbClr val="C8327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4434245" y="3206783"/>
            <a:ext cx="360000" cy="0"/>
          </a:xfrm>
          <a:prstGeom prst="line">
            <a:avLst/>
          </a:prstGeom>
          <a:noFill/>
          <a:ln w="12700" cap="flat">
            <a:solidFill>
              <a:srgbClr val="C8327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Овал 39"/>
          <p:cNvSpPr/>
          <p:nvPr/>
        </p:nvSpPr>
        <p:spPr>
          <a:xfrm>
            <a:off x="4265438" y="3315547"/>
            <a:ext cx="720000" cy="720000"/>
          </a:xfrm>
          <a:prstGeom prst="ellipse">
            <a:avLst/>
          </a:prstGeom>
          <a:solidFill>
            <a:srgbClr val="C8327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>
            <a:off x="7810823" y="3201689"/>
            <a:ext cx="360000" cy="0"/>
          </a:xfrm>
          <a:prstGeom prst="line">
            <a:avLst/>
          </a:prstGeom>
          <a:noFill/>
          <a:ln w="12700" cap="flat">
            <a:solidFill>
              <a:srgbClr val="C8327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Овал 41"/>
          <p:cNvSpPr/>
          <p:nvPr/>
        </p:nvSpPr>
        <p:spPr>
          <a:xfrm>
            <a:off x="7642016" y="3310453"/>
            <a:ext cx="720000" cy="720000"/>
          </a:xfrm>
          <a:prstGeom prst="ellipse">
            <a:avLst/>
          </a:prstGeom>
          <a:solidFill>
            <a:srgbClr val="C8327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10467401" y="3201689"/>
            <a:ext cx="360000" cy="0"/>
          </a:xfrm>
          <a:prstGeom prst="line">
            <a:avLst/>
          </a:prstGeom>
          <a:noFill/>
          <a:ln w="12700" cap="flat">
            <a:solidFill>
              <a:srgbClr val="C8327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Овал 43"/>
          <p:cNvSpPr/>
          <p:nvPr/>
        </p:nvSpPr>
        <p:spPr>
          <a:xfrm>
            <a:off x="10298594" y="3310453"/>
            <a:ext cx="720000" cy="720000"/>
          </a:xfrm>
          <a:prstGeom prst="ellipse">
            <a:avLst/>
          </a:prstGeom>
          <a:solidFill>
            <a:srgbClr val="C8327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861541" y="3485102"/>
            <a:ext cx="291724" cy="370699"/>
          </a:xfrm>
          <a:custGeom>
            <a:avLst/>
            <a:gdLst>
              <a:gd name="T0" fmla="*/ 104 w 150"/>
              <a:gd name="T1" fmla="*/ 0 h 192"/>
              <a:gd name="T2" fmla="*/ 0 w 150"/>
              <a:gd name="T3" fmla="*/ 0 h 192"/>
              <a:gd name="T4" fmla="*/ 0 w 150"/>
              <a:gd name="T5" fmla="*/ 192 h 192"/>
              <a:gd name="T6" fmla="*/ 150 w 150"/>
              <a:gd name="T7" fmla="*/ 192 h 192"/>
              <a:gd name="T8" fmla="*/ 150 w 150"/>
              <a:gd name="T9" fmla="*/ 47 h 192"/>
              <a:gd name="T10" fmla="*/ 104 w 150"/>
              <a:gd name="T11" fmla="*/ 0 h 192"/>
              <a:gd name="T12" fmla="*/ 35 w 150"/>
              <a:gd name="T13" fmla="*/ 45 h 192"/>
              <a:gd name="T14" fmla="*/ 67 w 150"/>
              <a:gd name="T15" fmla="*/ 45 h 192"/>
              <a:gd name="T16" fmla="*/ 70 w 150"/>
              <a:gd name="T17" fmla="*/ 48 h 192"/>
              <a:gd name="T18" fmla="*/ 67 w 150"/>
              <a:gd name="T19" fmla="*/ 51 h 192"/>
              <a:gd name="T20" fmla="*/ 35 w 150"/>
              <a:gd name="T21" fmla="*/ 51 h 192"/>
              <a:gd name="T22" fmla="*/ 32 w 150"/>
              <a:gd name="T23" fmla="*/ 48 h 192"/>
              <a:gd name="T24" fmla="*/ 35 w 150"/>
              <a:gd name="T25" fmla="*/ 45 h 192"/>
              <a:gd name="T26" fmla="*/ 115 w 150"/>
              <a:gd name="T27" fmla="*/ 154 h 192"/>
              <a:gd name="T28" fmla="*/ 35 w 150"/>
              <a:gd name="T29" fmla="*/ 154 h 192"/>
              <a:gd name="T30" fmla="*/ 32 w 150"/>
              <a:gd name="T31" fmla="*/ 150 h 192"/>
              <a:gd name="T32" fmla="*/ 35 w 150"/>
              <a:gd name="T33" fmla="*/ 147 h 192"/>
              <a:gd name="T34" fmla="*/ 115 w 150"/>
              <a:gd name="T35" fmla="*/ 147 h 192"/>
              <a:gd name="T36" fmla="*/ 118 w 150"/>
              <a:gd name="T37" fmla="*/ 150 h 192"/>
              <a:gd name="T38" fmla="*/ 115 w 150"/>
              <a:gd name="T39" fmla="*/ 154 h 192"/>
              <a:gd name="T40" fmla="*/ 115 w 150"/>
              <a:gd name="T41" fmla="*/ 128 h 192"/>
              <a:gd name="T42" fmla="*/ 35 w 150"/>
              <a:gd name="T43" fmla="*/ 128 h 192"/>
              <a:gd name="T44" fmla="*/ 32 w 150"/>
              <a:gd name="T45" fmla="*/ 125 h 192"/>
              <a:gd name="T46" fmla="*/ 35 w 150"/>
              <a:gd name="T47" fmla="*/ 122 h 192"/>
              <a:gd name="T48" fmla="*/ 115 w 150"/>
              <a:gd name="T49" fmla="*/ 122 h 192"/>
              <a:gd name="T50" fmla="*/ 118 w 150"/>
              <a:gd name="T51" fmla="*/ 125 h 192"/>
              <a:gd name="T52" fmla="*/ 115 w 150"/>
              <a:gd name="T53" fmla="*/ 128 h 192"/>
              <a:gd name="T54" fmla="*/ 115 w 150"/>
              <a:gd name="T55" fmla="*/ 102 h 192"/>
              <a:gd name="T56" fmla="*/ 35 w 150"/>
              <a:gd name="T57" fmla="*/ 102 h 192"/>
              <a:gd name="T58" fmla="*/ 32 w 150"/>
              <a:gd name="T59" fmla="*/ 99 h 192"/>
              <a:gd name="T60" fmla="*/ 35 w 150"/>
              <a:gd name="T61" fmla="*/ 96 h 192"/>
              <a:gd name="T62" fmla="*/ 115 w 150"/>
              <a:gd name="T63" fmla="*/ 96 h 192"/>
              <a:gd name="T64" fmla="*/ 118 w 150"/>
              <a:gd name="T65" fmla="*/ 99 h 192"/>
              <a:gd name="T66" fmla="*/ 115 w 150"/>
              <a:gd name="T67" fmla="*/ 102 h 192"/>
              <a:gd name="T68" fmla="*/ 115 w 150"/>
              <a:gd name="T69" fmla="*/ 77 h 192"/>
              <a:gd name="T70" fmla="*/ 35 w 150"/>
              <a:gd name="T71" fmla="*/ 77 h 192"/>
              <a:gd name="T72" fmla="*/ 32 w 150"/>
              <a:gd name="T73" fmla="*/ 74 h 192"/>
              <a:gd name="T74" fmla="*/ 35 w 150"/>
              <a:gd name="T75" fmla="*/ 70 h 192"/>
              <a:gd name="T76" fmla="*/ 115 w 150"/>
              <a:gd name="T77" fmla="*/ 70 h 192"/>
              <a:gd name="T78" fmla="*/ 118 w 150"/>
              <a:gd name="T79" fmla="*/ 74 h 192"/>
              <a:gd name="T80" fmla="*/ 115 w 150"/>
              <a:gd name="T81" fmla="*/ 77 h 192"/>
              <a:gd name="T82" fmla="*/ 99 w 150"/>
              <a:gd name="T83" fmla="*/ 51 h 192"/>
              <a:gd name="T84" fmla="*/ 99 w 150"/>
              <a:gd name="T85" fmla="*/ 6 h 192"/>
              <a:gd name="T86" fmla="*/ 144 w 150"/>
              <a:gd name="T87" fmla="*/ 51 h 192"/>
              <a:gd name="T88" fmla="*/ 99 w 150"/>
              <a:gd name="T89" fmla="*/ 51 h 192"/>
              <a:gd name="T90" fmla="*/ 99 w 150"/>
              <a:gd name="T91" fmla="*/ 51 h 192"/>
              <a:gd name="T92" fmla="*/ 99 w 150"/>
              <a:gd name="T93" fmla="*/ 5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0" h="192">
                <a:moveTo>
                  <a:pt x="10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150" y="192"/>
                  <a:pt x="150" y="192"/>
                  <a:pt x="150" y="192"/>
                </a:cubicBezTo>
                <a:cubicBezTo>
                  <a:pt x="150" y="47"/>
                  <a:pt x="150" y="47"/>
                  <a:pt x="150" y="47"/>
                </a:cubicBezTo>
                <a:lnTo>
                  <a:pt x="104" y="0"/>
                </a:lnTo>
                <a:close/>
                <a:moveTo>
                  <a:pt x="35" y="45"/>
                </a:moveTo>
                <a:cubicBezTo>
                  <a:pt x="67" y="45"/>
                  <a:pt x="67" y="45"/>
                  <a:pt x="67" y="45"/>
                </a:cubicBezTo>
                <a:cubicBezTo>
                  <a:pt x="69" y="45"/>
                  <a:pt x="70" y="46"/>
                  <a:pt x="70" y="48"/>
                </a:cubicBezTo>
                <a:cubicBezTo>
                  <a:pt x="70" y="50"/>
                  <a:pt x="69" y="51"/>
                  <a:pt x="67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3" y="51"/>
                  <a:pt x="32" y="50"/>
                  <a:pt x="32" y="48"/>
                </a:cubicBezTo>
                <a:cubicBezTo>
                  <a:pt x="32" y="46"/>
                  <a:pt x="33" y="45"/>
                  <a:pt x="35" y="45"/>
                </a:cubicBezTo>
                <a:close/>
                <a:moveTo>
                  <a:pt x="115" y="154"/>
                </a:moveTo>
                <a:cubicBezTo>
                  <a:pt x="35" y="154"/>
                  <a:pt x="35" y="154"/>
                  <a:pt x="35" y="154"/>
                </a:cubicBezTo>
                <a:cubicBezTo>
                  <a:pt x="33" y="154"/>
                  <a:pt x="32" y="152"/>
                  <a:pt x="32" y="150"/>
                </a:cubicBezTo>
                <a:cubicBezTo>
                  <a:pt x="32" y="149"/>
                  <a:pt x="33" y="147"/>
                  <a:pt x="35" y="147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17" y="147"/>
                  <a:pt x="118" y="149"/>
                  <a:pt x="118" y="150"/>
                </a:cubicBezTo>
                <a:cubicBezTo>
                  <a:pt x="118" y="152"/>
                  <a:pt x="117" y="154"/>
                  <a:pt x="115" y="154"/>
                </a:cubicBezTo>
                <a:close/>
                <a:moveTo>
                  <a:pt x="115" y="128"/>
                </a:moveTo>
                <a:cubicBezTo>
                  <a:pt x="35" y="128"/>
                  <a:pt x="35" y="128"/>
                  <a:pt x="35" y="128"/>
                </a:cubicBezTo>
                <a:cubicBezTo>
                  <a:pt x="33" y="128"/>
                  <a:pt x="32" y="127"/>
                  <a:pt x="32" y="125"/>
                </a:cubicBezTo>
                <a:cubicBezTo>
                  <a:pt x="32" y="123"/>
                  <a:pt x="33" y="122"/>
                  <a:pt x="35" y="122"/>
                </a:cubicBezTo>
                <a:cubicBezTo>
                  <a:pt x="115" y="122"/>
                  <a:pt x="115" y="122"/>
                  <a:pt x="115" y="122"/>
                </a:cubicBezTo>
                <a:cubicBezTo>
                  <a:pt x="117" y="122"/>
                  <a:pt x="118" y="123"/>
                  <a:pt x="118" y="125"/>
                </a:cubicBezTo>
                <a:cubicBezTo>
                  <a:pt x="118" y="127"/>
                  <a:pt x="117" y="128"/>
                  <a:pt x="115" y="128"/>
                </a:cubicBezTo>
                <a:close/>
                <a:moveTo>
                  <a:pt x="115" y="102"/>
                </a:moveTo>
                <a:cubicBezTo>
                  <a:pt x="35" y="102"/>
                  <a:pt x="35" y="102"/>
                  <a:pt x="35" y="102"/>
                </a:cubicBezTo>
                <a:cubicBezTo>
                  <a:pt x="33" y="102"/>
                  <a:pt x="32" y="101"/>
                  <a:pt x="32" y="99"/>
                </a:cubicBezTo>
                <a:cubicBezTo>
                  <a:pt x="32" y="97"/>
                  <a:pt x="33" y="96"/>
                  <a:pt x="35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7" y="96"/>
                  <a:pt x="118" y="97"/>
                  <a:pt x="118" y="99"/>
                </a:cubicBezTo>
                <a:cubicBezTo>
                  <a:pt x="118" y="101"/>
                  <a:pt x="117" y="102"/>
                  <a:pt x="115" y="102"/>
                </a:cubicBezTo>
                <a:close/>
                <a:moveTo>
                  <a:pt x="115" y="77"/>
                </a:moveTo>
                <a:cubicBezTo>
                  <a:pt x="35" y="77"/>
                  <a:pt x="35" y="77"/>
                  <a:pt x="35" y="77"/>
                </a:cubicBezTo>
                <a:cubicBezTo>
                  <a:pt x="33" y="77"/>
                  <a:pt x="32" y="75"/>
                  <a:pt x="32" y="74"/>
                </a:cubicBezTo>
                <a:cubicBezTo>
                  <a:pt x="32" y="72"/>
                  <a:pt x="33" y="70"/>
                  <a:pt x="35" y="70"/>
                </a:cubicBezTo>
                <a:cubicBezTo>
                  <a:pt x="115" y="70"/>
                  <a:pt x="115" y="70"/>
                  <a:pt x="115" y="70"/>
                </a:cubicBezTo>
                <a:cubicBezTo>
                  <a:pt x="117" y="70"/>
                  <a:pt x="118" y="72"/>
                  <a:pt x="118" y="74"/>
                </a:cubicBezTo>
                <a:cubicBezTo>
                  <a:pt x="118" y="75"/>
                  <a:pt x="117" y="77"/>
                  <a:pt x="115" y="77"/>
                </a:cubicBezTo>
                <a:close/>
                <a:moveTo>
                  <a:pt x="99" y="51"/>
                </a:moveTo>
                <a:cubicBezTo>
                  <a:pt x="99" y="6"/>
                  <a:pt x="99" y="6"/>
                  <a:pt x="99" y="6"/>
                </a:cubicBezTo>
                <a:cubicBezTo>
                  <a:pt x="144" y="51"/>
                  <a:pt x="144" y="51"/>
                  <a:pt x="144" y="51"/>
                </a:cubicBezTo>
                <a:lnTo>
                  <a:pt x="99" y="51"/>
                </a:lnTo>
                <a:close/>
                <a:moveTo>
                  <a:pt x="99" y="51"/>
                </a:moveTo>
                <a:cubicBezTo>
                  <a:pt x="99" y="51"/>
                  <a:pt x="99" y="51"/>
                  <a:pt x="99" y="5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" name="Freeform 5"/>
          <p:cNvSpPr>
            <a:spLocks noEditPoints="1"/>
          </p:cNvSpPr>
          <p:nvPr/>
        </p:nvSpPr>
        <p:spPr bwMode="auto">
          <a:xfrm>
            <a:off x="4479576" y="3494830"/>
            <a:ext cx="291724" cy="370699"/>
          </a:xfrm>
          <a:custGeom>
            <a:avLst/>
            <a:gdLst>
              <a:gd name="T0" fmla="*/ 104 w 150"/>
              <a:gd name="T1" fmla="*/ 0 h 192"/>
              <a:gd name="T2" fmla="*/ 0 w 150"/>
              <a:gd name="T3" fmla="*/ 0 h 192"/>
              <a:gd name="T4" fmla="*/ 0 w 150"/>
              <a:gd name="T5" fmla="*/ 192 h 192"/>
              <a:gd name="T6" fmla="*/ 150 w 150"/>
              <a:gd name="T7" fmla="*/ 192 h 192"/>
              <a:gd name="T8" fmla="*/ 150 w 150"/>
              <a:gd name="T9" fmla="*/ 47 h 192"/>
              <a:gd name="T10" fmla="*/ 104 w 150"/>
              <a:gd name="T11" fmla="*/ 0 h 192"/>
              <a:gd name="T12" fmla="*/ 35 w 150"/>
              <a:gd name="T13" fmla="*/ 45 h 192"/>
              <a:gd name="T14" fmla="*/ 67 w 150"/>
              <a:gd name="T15" fmla="*/ 45 h 192"/>
              <a:gd name="T16" fmla="*/ 70 w 150"/>
              <a:gd name="T17" fmla="*/ 48 h 192"/>
              <a:gd name="T18" fmla="*/ 67 w 150"/>
              <a:gd name="T19" fmla="*/ 51 h 192"/>
              <a:gd name="T20" fmla="*/ 35 w 150"/>
              <a:gd name="T21" fmla="*/ 51 h 192"/>
              <a:gd name="T22" fmla="*/ 32 w 150"/>
              <a:gd name="T23" fmla="*/ 48 h 192"/>
              <a:gd name="T24" fmla="*/ 35 w 150"/>
              <a:gd name="T25" fmla="*/ 45 h 192"/>
              <a:gd name="T26" fmla="*/ 115 w 150"/>
              <a:gd name="T27" fmla="*/ 154 h 192"/>
              <a:gd name="T28" fmla="*/ 35 w 150"/>
              <a:gd name="T29" fmla="*/ 154 h 192"/>
              <a:gd name="T30" fmla="*/ 32 w 150"/>
              <a:gd name="T31" fmla="*/ 150 h 192"/>
              <a:gd name="T32" fmla="*/ 35 w 150"/>
              <a:gd name="T33" fmla="*/ 147 h 192"/>
              <a:gd name="T34" fmla="*/ 115 w 150"/>
              <a:gd name="T35" fmla="*/ 147 h 192"/>
              <a:gd name="T36" fmla="*/ 118 w 150"/>
              <a:gd name="T37" fmla="*/ 150 h 192"/>
              <a:gd name="T38" fmla="*/ 115 w 150"/>
              <a:gd name="T39" fmla="*/ 154 h 192"/>
              <a:gd name="T40" fmla="*/ 115 w 150"/>
              <a:gd name="T41" fmla="*/ 128 h 192"/>
              <a:gd name="T42" fmla="*/ 35 w 150"/>
              <a:gd name="T43" fmla="*/ 128 h 192"/>
              <a:gd name="T44" fmla="*/ 32 w 150"/>
              <a:gd name="T45" fmla="*/ 125 h 192"/>
              <a:gd name="T46" fmla="*/ 35 w 150"/>
              <a:gd name="T47" fmla="*/ 122 h 192"/>
              <a:gd name="T48" fmla="*/ 115 w 150"/>
              <a:gd name="T49" fmla="*/ 122 h 192"/>
              <a:gd name="T50" fmla="*/ 118 w 150"/>
              <a:gd name="T51" fmla="*/ 125 h 192"/>
              <a:gd name="T52" fmla="*/ 115 w 150"/>
              <a:gd name="T53" fmla="*/ 128 h 192"/>
              <a:gd name="T54" fmla="*/ 115 w 150"/>
              <a:gd name="T55" fmla="*/ 102 h 192"/>
              <a:gd name="T56" fmla="*/ 35 w 150"/>
              <a:gd name="T57" fmla="*/ 102 h 192"/>
              <a:gd name="T58" fmla="*/ 32 w 150"/>
              <a:gd name="T59" fmla="*/ 99 h 192"/>
              <a:gd name="T60" fmla="*/ 35 w 150"/>
              <a:gd name="T61" fmla="*/ 96 h 192"/>
              <a:gd name="T62" fmla="*/ 115 w 150"/>
              <a:gd name="T63" fmla="*/ 96 h 192"/>
              <a:gd name="T64" fmla="*/ 118 w 150"/>
              <a:gd name="T65" fmla="*/ 99 h 192"/>
              <a:gd name="T66" fmla="*/ 115 w 150"/>
              <a:gd name="T67" fmla="*/ 102 h 192"/>
              <a:gd name="T68" fmla="*/ 115 w 150"/>
              <a:gd name="T69" fmla="*/ 77 h 192"/>
              <a:gd name="T70" fmla="*/ 35 w 150"/>
              <a:gd name="T71" fmla="*/ 77 h 192"/>
              <a:gd name="T72" fmla="*/ 32 w 150"/>
              <a:gd name="T73" fmla="*/ 74 h 192"/>
              <a:gd name="T74" fmla="*/ 35 w 150"/>
              <a:gd name="T75" fmla="*/ 70 h 192"/>
              <a:gd name="T76" fmla="*/ 115 w 150"/>
              <a:gd name="T77" fmla="*/ 70 h 192"/>
              <a:gd name="T78" fmla="*/ 118 w 150"/>
              <a:gd name="T79" fmla="*/ 74 h 192"/>
              <a:gd name="T80" fmla="*/ 115 w 150"/>
              <a:gd name="T81" fmla="*/ 77 h 192"/>
              <a:gd name="T82" fmla="*/ 99 w 150"/>
              <a:gd name="T83" fmla="*/ 51 h 192"/>
              <a:gd name="T84" fmla="*/ 99 w 150"/>
              <a:gd name="T85" fmla="*/ 6 h 192"/>
              <a:gd name="T86" fmla="*/ 144 w 150"/>
              <a:gd name="T87" fmla="*/ 51 h 192"/>
              <a:gd name="T88" fmla="*/ 99 w 150"/>
              <a:gd name="T89" fmla="*/ 51 h 192"/>
              <a:gd name="T90" fmla="*/ 99 w 150"/>
              <a:gd name="T91" fmla="*/ 51 h 192"/>
              <a:gd name="T92" fmla="*/ 99 w 150"/>
              <a:gd name="T93" fmla="*/ 5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0" h="192">
                <a:moveTo>
                  <a:pt x="10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150" y="192"/>
                  <a:pt x="150" y="192"/>
                  <a:pt x="150" y="192"/>
                </a:cubicBezTo>
                <a:cubicBezTo>
                  <a:pt x="150" y="47"/>
                  <a:pt x="150" y="47"/>
                  <a:pt x="150" y="47"/>
                </a:cubicBezTo>
                <a:lnTo>
                  <a:pt x="104" y="0"/>
                </a:lnTo>
                <a:close/>
                <a:moveTo>
                  <a:pt x="35" y="45"/>
                </a:moveTo>
                <a:cubicBezTo>
                  <a:pt x="67" y="45"/>
                  <a:pt x="67" y="45"/>
                  <a:pt x="67" y="45"/>
                </a:cubicBezTo>
                <a:cubicBezTo>
                  <a:pt x="69" y="45"/>
                  <a:pt x="70" y="46"/>
                  <a:pt x="70" y="48"/>
                </a:cubicBezTo>
                <a:cubicBezTo>
                  <a:pt x="70" y="50"/>
                  <a:pt x="69" y="51"/>
                  <a:pt x="67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3" y="51"/>
                  <a:pt x="32" y="50"/>
                  <a:pt x="32" y="48"/>
                </a:cubicBezTo>
                <a:cubicBezTo>
                  <a:pt x="32" y="46"/>
                  <a:pt x="33" y="45"/>
                  <a:pt x="35" y="45"/>
                </a:cubicBezTo>
                <a:close/>
                <a:moveTo>
                  <a:pt x="115" y="154"/>
                </a:moveTo>
                <a:cubicBezTo>
                  <a:pt x="35" y="154"/>
                  <a:pt x="35" y="154"/>
                  <a:pt x="35" y="154"/>
                </a:cubicBezTo>
                <a:cubicBezTo>
                  <a:pt x="33" y="154"/>
                  <a:pt x="32" y="152"/>
                  <a:pt x="32" y="150"/>
                </a:cubicBezTo>
                <a:cubicBezTo>
                  <a:pt x="32" y="149"/>
                  <a:pt x="33" y="147"/>
                  <a:pt x="35" y="147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17" y="147"/>
                  <a:pt x="118" y="149"/>
                  <a:pt x="118" y="150"/>
                </a:cubicBezTo>
                <a:cubicBezTo>
                  <a:pt x="118" y="152"/>
                  <a:pt x="117" y="154"/>
                  <a:pt x="115" y="154"/>
                </a:cubicBezTo>
                <a:close/>
                <a:moveTo>
                  <a:pt x="115" y="128"/>
                </a:moveTo>
                <a:cubicBezTo>
                  <a:pt x="35" y="128"/>
                  <a:pt x="35" y="128"/>
                  <a:pt x="35" y="128"/>
                </a:cubicBezTo>
                <a:cubicBezTo>
                  <a:pt x="33" y="128"/>
                  <a:pt x="32" y="127"/>
                  <a:pt x="32" y="125"/>
                </a:cubicBezTo>
                <a:cubicBezTo>
                  <a:pt x="32" y="123"/>
                  <a:pt x="33" y="122"/>
                  <a:pt x="35" y="122"/>
                </a:cubicBezTo>
                <a:cubicBezTo>
                  <a:pt x="115" y="122"/>
                  <a:pt x="115" y="122"/>
                  <a:pt x="115" y="122"/>
                </a:cubicBezTo>
                <a:cubicBezTo>
                  <a:pt x="117" y="122"/>
                  <a:pt x="118" y="123"/>
                  <a:pt x="118" y="125"/>
                </a:cubicBezTo>
                <a:cubicBezTo>
                  <a:pt x="118" y="127"/>
                  <a:pt x="117" y="128"/>
                  <a:pt x="115" y="128"/>
                </a:cubicBezTo>
                <a:close/>
                <a:moveTo>
                  <a:pt x="115" y="102"/>
                </a:moveTo>
                <a:cubicBezTo>
                  <a:pt x="35" y="102"/>
                  <a:pt x="35" y="102"/>
                  <a:pt x="35" y="102"/>
                </a:cubicBezTo>
                <a:cubicBezTo>
                  <a:pt x="33" y="102"/>
                  <a:pt x="32" y="101"/>
                  <a:pt x="32" y="99"/>
                </a:cubicBezTo>
                <a:cubicBezTo>
                  <a:pt x="32" y="97"/>
                  <a:pt x="33" y="96"/>
                  <a:pt x="35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7" y="96"/>
                  <a:pt x="118" y="97"/>
                  <a:pt x="118" y="99"/>
                </a:cubicBezTo>
                <a:cubicBezTo>
                  <a:pt x="118" y="101"/>
                  <a:pt x="117" y="102"/>
                  <a:pt x="115" y="102"/>
                </a:cubicBezTo>
                <a:close/>
                <a:moveTo>
                  <a:pt x="115" y="77"/>
                </a:moveTo>
                <a:cubicBezTo>
                  <a:pt x="35" y="77"/>
                  <a:pt x="35" y="77"/>
                  <a:pt x="35" y="77"/>
                </a:cubicBezTo>
                <a:cubicBezTo>
                  <a:pt x="33" y="77"/>
                  <a:pt x="32" y="75"/>
                  <a:pt x="32" y="74"/>
                </a:cubicBezTo>
                <a:cubicBezTo>
                  <a:pt x="32" y="72"/>
                  <a:pt x="33" y="70"/>
                  <a:pt x="35" y="70"/>
                </a:cubicBezTo>
                <a:cubicBezTo>
                  <a:pt x="115" y="70"/>
                  <a:pt x="115" y="70"/>
                  <a:pt x="115" y="70"/>
                </a:cubicBezTo>
                <a:cubicBezTo>
                  <a:pt x="117" y="70"/>
                  <a:pt x="118" y="72"/>
                  <a:pt x="118" y="74"/>
                </a:cubicBezTo>
                <a:cubicBezTo>
                  <a:pt x="118" y="75"/>
                  <a:pt x="117" y="77"/>
                  <a:pt x="115" y="77"/>
                </a:cubicBezTo>
                <a:close/>
                <a:moveTo>
                  <a:pt x="99" y="51"/>
                </a:moveTo>
                <a:cubicBezTo>
                  <a:pt x="99" y="6"/>
                  <a:pt x="99" y="6"/>
                  <a:pt x="99" y="6"/>
                </a:cubicBezTo>
                <a:cubicBezTo>
                  <a:pt x="144" y="51"/>
                  <a:pt x="144" y="51"/>
                  <a:pt x="144" y="51"/>
                </a:cubicBezTo>
                <a:lnTo>
                  <a:pt x="99" y="51"/>
                </a:lnTo>
                <a:close/>
                <a:moveTo>
                  <a:pt x="99" y="51"/>
                </a:moveTo>
                <a:cubicBezTo>
                  <a:pt x="99" y="51"/>
                  <a:pt x="99" y="51"/>
                  <a:pt x="99" y="5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" name="Freeform 5"/>
          <p:cNvSpPr>
            <a:spLocks noEditPoints="1"/>
          </p:cNvSpPr>
          <p:nvPr/>
        </p:nvSpPr>
        <p:spPr bwMode="auto">
          <a:xfrm>
            <a:off x="7856154" y="3480469"/>
            <a:ext cx="291724" cy="370699"/>
          </a:xfrm>
          <a:custGeom>
            <a:avLst/>
            <a:gdLst>
              <a:gd name="T0" fmla="*/ 104 w 150"/>
              <a:gd name="T1" fmla="*/ 0 h 192"/>
              <a:gd name="T2" fmla="*/ 0 w 150"/>
              <a:gd name="T3" fmla="*/ 0 h 192"/>
              <a:gd name="T4" fmla="*/ 0 w 150"/>
              <a:gd name="T5" fmla="*/ 192 h 192"/>
              <a:gd name="T6" fmla="*/ 150 w 150"/>
              <a:gd name="T7" fmla="*/ 192 h 192"/>
              <a:gd name="T8" fmla="*/ 150 w 150"/>
              <a:gd name="T9" fmla="*/ 47 h 192"/>
              <a:gd name="T10" fmla="*/ 104 w 150"/>
              <a:gd name="T11" fmla="*/ 0 h 192"/>
              <a:gd name="T12" fmla="*/ 35 w 150"/>
              <a:gd name="T13" fmla="*/ 45 h 192"/>
              <a:gd name="T14" fmla="*/ 67 w 150"/>
              <a:gd name="T15" fmla="*/ 45 h 192"/>
              <a:gd name="T16" fmla="*/ 70 w 150"/>
              <a:gd name="T17" fmla="*/ 48 h 192"/>
              <a:gd name="T18" fmla="*/ 67 w 150"/>
              <a:gd name="T19" fmla="*/ 51 h 192"/>
              <a:gd name="T20" fmla="*/ 35 w 150"/>
              <a:gd name="T21" fmla="*/ 51 h 192"/>
              <a:gd name="T22" fmla="*/ 32 w 150"/>
              <a:gd name="T23" fmla="*/ 48 h 192"/>
              <a:gd name="T24" fmla="*/ 35 w 150"/>
              <a:gd name="T25" fmla="*/ 45 h 192"/>
              <a:gd name="T26" fmla="*/ 115 w 150"/>
              <a:gd name="T27" fmla="*/ 154 h 192"/>
              <a:gd name="T28" fmla="*/ 35 w 150"/>
              <a:gd name="T29" fmla="*/ 154 h 192"/>
              <a:gd name="T30" fmla="*/ 32 w 150"/>
              <a:gd name="T31" fmla="*/ 150 h 192"/>
              <a:gd name="T32" fmla="*/ 35 w 150"/>
              <a:gd name="T33" fmla="*/ 147 h 192"/>
              <a:gd name="T34" fmla="*/ 115 w 150"/>
              <a:gd name="T35" fmla="*/ 147 h 192"/>
              <a:gd name="T36" fmla="*/ 118 w 150"/>
              <a:gd name="T37" fmla="*/ 150 h 192"/>
              <a:gd name="T38" fmla="*/ 115 w 150"/>
              <a:gd name="T39" fmla="*/ 154 h 192"/>
              <a:gd name="T40" fmla="*/ 115 w 150"/>
              <a:gd name="T41" fmla="*/ 128 h 192"/>
              <a:gd name="T42" fmla="*/ 35 w 150"/>
              <a:gd name="T43" fmla="*/ 128 h 192"/>
              <a:gd name="T44" fmla="*/ 32 w 150"/>
              <a:gd name="T45" fmla="*/ 125 h 192"/>
              <a:gd name="T46" fmla="*/ 35 w 150"/>
              <a:gd name="T47" fmla="*/ 122 h 192"/>
              <a:gd name="T48" fmla="*/ 115 w 150"/>
              <a:gd name="T49" fmla="*/ 122 h 192"/>
              <a:gd name="T50" fmla="*/ 118 w 150"/>
              <a:gd name="T51" fmla="*/ 125 h 192"/>
              <a:gd name="T52" fmla="*/ 115 w 150"/>
              <a:gd name="T53" fmla="*/ 128 h 192"/>
              <a:gd name="T54" fmla="*/ 115 w 150"/>
              <a:gd name="T55" fmla="*/ 102 h 192"/>
              <a:gd name="T56" fmla="*/ 35 w 150"/>
              <a:gd name="T57" fmla="*/ 102 h 192"/>
              <a:gd name="T58" fmla="*/ 32 w 150"/>
              <a:gd name="T59" fmla="*/ 99 h 192"/>
              <a:gd name="T60" fmla="*/ 35 w 150"/>
              <a:gd name="T61" fmla="*/ 96 h 192"/>
              <a:gd name="T62" fmla="*/ 115 w 150"/>
              <a:gd name="T63" fmla="*/ 96 h 192"/>
              <a:gd name="T64" fmla="*/ 118 w 150"/>
              <a:gd name="T65" fmla="*/ 99 h 192"/>
              <a:gd name="T66" fmla="*/ 115 w 150"/>
              <a:gd name="T67" fmla="*/ 102 h 192"/>
              <a:gd name="T68" fmla="*/ 115 w 150"/>
              <a:gd name="T69" fmla="*/ 77 h 192"/>
              <a:gd name="T70" fmla="*/ 35 w 150"/>
              <a:gd name="T71" fmla="*/ 77 h 192"/>
              <a:gd name="T72" fmla="*/ 32 w 150"/>
              <a:gd name="T73" fmla="*/ 74 h 192"/>
              <a:gd name="T74" fmla="*/ 35 w 150"/>
              <a:gd name="T75" fmla="*/ 70 h 192"/>
              <a:gd name="T76" fmla="*/ 115 w 150"/>
              <a:gd name="T77" fmla="*/ 70 h 192"/>
              <a:gd name="T78" fmla="*/ 118 w 150"/>
              <a:gd name="T79" fmla="*/ 74 h 192"/>
              <a:gd name="T80" fmla="*/ 115 w 150"/>
              <a:gd name="T81" fmla="*/ 77 h 192"/>
              <a:gd name="T82" fmla="*/ 99 w 150"/>
              <a:gd name="T83" fmla="*/ 51 h 192"/>
              <a:gd name="T84" fmla="*/ 99 w 150"/>
              <a:gd name="T85" fmla="*/ 6 h 192"/>
              <a:gd name="T86" fmla="*/ 144 w 150"/>
              <a:gd name="T87" fmla="*/ 51 h 192"/>
              <a:gd name="T88" fmla="*/ 99 w 150"/>
              <a:gd name="T89" fmla="*/ 51 h 192"/>
              <a:gd name="T90" fmla="*/ 99 w 150"/>
              <a:gd name="T91" fmla="*/ 51 h 192"/>
              <a:gd name="T92" fmla="*/ 99 w 150"/>
              <a:gd name="T93" fmla="*/ 5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0" h="192">
                <a:moveTo>
                  <a:pt x="10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150" y="192"/>
                  <a:pt x="150" y="192"/>
                  <a:pt x="150" y="192"/>
                </a:cubicBezTo>
                <a:cubicBezTo>
                  <a:pt x="150" y="47"/>
                  <a:pt x="150" y="47"/>
                  <a:pt x="150" y="47"/>
                </a:cubicBezTo>
                <a:lnTo>
                  <a:pt x="104" y="0"/>
                </a:lnTo>
                <a:close/>
                <a:moveTo>
                  <a:pt x="35" y="45"/>
                </a:moveTo>
                <a:cubicBezTo>
                  <a:pt x="67" y="45"/>
                  <a:pt x="67" y="45"/>
                  <a:pt x="67" y="45"/>
                </a:cubicBezTo>
                <a:cubicBezTo>
                  <a:pt x="69" y="45"/>
                  <a:pt x="70" y="46"/>
                  <a:pt x="70" y="48"/>
                </a:cubicBezTo>
                <a:cubicBezTo>
                  <a:pt x="70" y="50"/>
                  <a:pt x="69" y="51"/>
                  <a:pt x="67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3" y="51"/>
                  <a:pt x="32" y="50"/>
                  <a:pt x="32" y="48"/>
                </a:cubicBezTo>
                <a:cubicBezTo>
                  <a:pt x="32" y="46"/>
                  <a:pt x="33" y="45"/>
                  <a:pt x="35" y="45"/>
                </a:cubicBezTo>
                <a:close/>
                <a:moveTo>
                  <a:pt x="115" y="154"/>
                </a:moveTo>
                <a:cubicBezTo>
                  <a:pt x="35" y="154"/>
                  <a:pt x="35" y="154"/>
                  <a:pt x="35" y="154"/>
                </a:cubicBezTo>
                <a:cubicBezTo>
                  <a:pt x="33" y="154"/>
                  <a:pt x="32" y="152"/>
                  <a:pt x="32" y="150"/>
                </a:cubicBezTo>
                <a:cubicBezTo>
                  <a:pt x="32" y="149"/>
                  <a:pt x="33" y="147"/>
                  <a:pt x="35" y="147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17" y="147"/>
                  <a:pt x="118" y="149"/>
                  <a:pt x="118" y="150"/>
                </a:cubicBezTo>
                <a:cubicBezTo>
                  <a:pt x="118" y="152"/>
                  <a:pt x="117" y="154"/>
                  <a:pt x="115" y="154"/>
                </a:cubicBezTo>
                <a:close/>
                <a:moveTo>
                  <a:pt x="115" y="128"/>
                </a:moveTo>
                <a:cubicBezTo>
                  <a:pt x="35" y="128"/>
                  <a:pt x="35" y="128"/>
                  <a:pt x="35" y="128"/>
                </a:cubicBezTo>
                <a:cubicBezTo>
                  <a:pt x="33" y="128"/>
                  <a:pt x="32" y="127"/>
                  <a:pt x="32" y="125"/>
                </a:cubicBezTo>
                <a:cubicBezTo>
                  <a:pt x="32" y="123"/>
                  <a:pt x="33" y="122"/>
                  <a:pt x="35" y="122"/>
                </a:cubicBezTo>
                <a:cubicBezTo>
                  <a:pt x="115" y="122"/>
                  <a:pt x="115" y="122"/>
                  <a:pt x="115" y="122"/>
                </a:cubicBezTo>
                <a:cubicBezTo>
                  <a:pt x="117" y="122"/>
                  <a:pt x="118" y="123"/>
                  <a:pt x="118" y="125"/>
                </a:cubicBezTo>
                <a:cubicBezTo>
                  <a:pt x="118" y="127"/>
                  <a:pt x="117" y="128"/>
                  <a:pt x="115" y="128"/>
                </a:cubicBezTo>
                <a:close/>
                <a:moveTo>
                  <a:pt x="115" y="102"/>
                </a:moveTo>
                <a:cubicBezTo>
                  <a:pt x="35" y="102"/>
                  <a:pt x="35" y="102"/>
                  <a:pt x="35" y="102"/>
                </a:cubicBezTo>
                <a:cubicBezTo>
                  <a:pt x="33" y="102"/>
                  <a:pt x="32" y="101"/>
                  <a:pt x="32" y="99"/>
                </a:cubicBezTo>
                <a:cubicBezTo>
                  <a:pt x="32" y="97"/>
                  <a:pt x="33" y="96"/>
                  <a:pt x="35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7" y="96"/>
                  <a:pt x="118" y="97"/>
                  <a:pt x="118" y="99"/>
                </a:cubicBezTo>
                <a:cubicBezTo>
                  <a:pt x="118" y="101"/>
                  <a:pt x="117" y="102"/>
                  <a:pt x="115" y="102"/>
                </a:cubicBezTo>
                <a:close/>
                <a:moveTo>
                  <a:pt x="115" y="77"/>
                </a:moveTo>
                <a:cubicBezTo>
                  <a:pt x="35" y="77"/>
                  <a:pt x="35" y="77"/>
                  <a:pt x="35" y="77"/>
                </a:cubicBezTo>
                <a:cubicBezTo>
                  <a:pt x="33" y="77"/>
                  <a:pt x="32" y="75"/>
                  <a:pt x="32" y="74"/>
                </a:cubicBezTo>
                <a:cubicBezTo>
                  <a:pt x="32" y="72"/>
                  <a:pt x="33" y="70"/>
                  <a:pt x="35" y="70"/>
                </a:cubicBezTo>
                <a:cubicBezTo>
                  <a:pt x="115" y="70"/>
                  <a:pt x="115" y="70"/>
                  <a:pt x="115" y="70"/>
                </a:cubicBezTo>
                <a:cubicBezTo>
                  <a:pt x="117" y="70"/>
                  <a:pt x="118" y="72"/>
                  <a:pt x="118" y="74"/>
                </a:cubicBezTo>
                <a:cubicBezTo>
                  <a:pt x="118" y="75"/>
                  <a:pt x="117" y="77"/>
                  <a:pt x="115" y="77"/>
                </a:cubicBezTo>
                <a:close/>
                <a:moveTo>
                  <a:pt x="99" y="51"/>
                </a:moveTo>
                <a:cubicBezTo>
                  <a:pt x="99" y="6"/>
                  <a:pt x="99" y="6"/>
                  <a:pt x="99" y="6"/>
                </a:cubicBezTo>
                <a:cubicBezTo>
                  <a:pt x="144" y="51"/>
                  <a:pt x="144" y="51"/>
                  <a:pt x="144" y="51"/>
                </a:cubicBezTo>
                <a:lnTo>
                  <a:pt x="99" y="51"/>
                </a:lnTo>
                <a:close/>
                <a:moveTo>
                  <a:pt x="99" y="51"/>
                </a:moveTo>
                <a:cubicBezTo>
                  <a:pt x="99" y="51"/>
                  <a:pt x="99" y="51"/>
                  <a:pt x="99" y="5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10512732" y="3475917"/>
            <a:ext cx="291724" cy="370699"/>
          </a:xfrm>
          <a:custGeom>
            <a:avLst/>
            <a:gdLst>
              <a:gd name="T0" fmla="*/ 104 w 150"/>
              <a:gd name="T1" fmla="*/ 0 h 192"/>
              <a:gd name="T2" fmla="*/ 0 w 150"/>
              <a:gd name="T3" fmla="*/ 0 h 192"/>
              <a:gd name="T4" fmla="*/ 0 w 150"/>
              <a:gd name="T5" fmla="*/ 192 h 192"/>
              <a:gd name="T6" fmla="*/ 150 w 150"/>
              <a:gd name="T7" fmla="*/ 192 h 192"/>
              <a:gd name="T8" fmla="*/ 150 w 150"/>
              <a:gd name="T9" fmla="*/ 47 h 192"/>
              <a:gd name="T10" fmla="*/ 104 w 150"/>
              <a:gd name="T11" fmla="*/ 0 h 192"/>
              <a:gd name="T12" fmla="*/ 35 w 150"/>
              <a:gd name="T13" fmla="*/ 45 h 192"/>
              <a:gd name="T14" fmla="*/ 67 w 150"/>
              <a:gd name="T15" fmla="*/ 45 h 192"/>
              <a:gd name="T16" fmla="*/ 70 w 150"/>
              <a:gd name="T17" fmla="*/ 48 h 192"/>
              <a:gd name="T18" fmla="*/ 67 w 150"/>
              <a:gd name="T19" fmla="*/ 51 h 192"/>
              <a:gd name="T20" fmla="*/ 35 w 150"/>
              <a:gd name="T21" fmla="*/ 51 h 192"/>
              <a:gd name="T22" fmla="*/ 32 w 150"/>
              <a:gd name="T23" fmla="*/ 48 h 192"/>
              <a:gd name="T24" fmla="*/ 35 w 150"/>
              <a:gd name="T25" fmla="*/ 45 h 192"/>
              <a:gd name="T26" fmla="*/ 115 w 150"/>
              <a:gd name="T27" fmla="*/ 154 h 192"/>
              <a:gd name="T28" fmla="*/ 35 w 150"/>
              <a:gd name="T29" fmla="*/ 154 h 192"/>
              <a:gd name="T30" fmla="*/ 32 w 150"/>
              <a:gd name="T31" fmla="*/ 150 h 192"/>
              <a:gd name="T32" fmla="*/ 35 w 150"/>
              <a:gd name="T33" fmla="*/ 147 h 192"/>
              <a:gd name="T34" fmla="*/ 115 w 150"/>
              <a:gd name="T35" fmla="*/ 147 h 192"/>
              <a:gd name="T36" fmla="*/ 118 w 150"/>
              <a:gd name="T37" fmla="*/ 150 h 192"/>
              <a:gd name="T38" fmla="*/ 115 w 150"/>
              <a:gd name="T39" fmla="*/ 154 h 192"/>
              <a:gd name="T40" fmla="*/ 115 w 150"/>
              <a:gd name="T41" fmla="*/ 128 h 192"/>
              <a:gd name="T42" fmla="*/ 35 w 150"/>
              <a:gd name="T43" fmla="*/ 128 h 192"/>
              <a:gd name="T44" fmla="*/ 32 w 150"/>
              <a:gd name="T45" fmla="*/ 125 h 192"/>
              <a:gd name="T46" fmla="*/ 35 w 150"/>
              <a:gd name="T47" fmla="*/ 122 h 192"/>
              <a:gd name="T48" fmla="*/ 115 w 150"/>
              <a:gd name="T49" fmla="*/ 122 h 192"/>
              <a:gd name="T50" fmla="*/ 118 w 150"/>
              <a:gd name="T51" fmla="*/ 125 h 192"/>
              <a:gd name="T52" fmla="*/ 115 w 150"/>
              <a:gd name="T53" fmla="*/ 128 h 192"/>
              <a:gd name="T54" fmla="*/ 115 w 150"/>
              <a:gd name="T55" fmla="*/ 102 h 192"/>
              <a:gd name="T56" fmla="*/ 35 w 150"/>
              <a:gd name="T57" fmla="*/ 102 h 192"/>
              <a:gd name="T58" fmla="*/ 32 w 150"/>
              <a:gd name="T59" fmla="*/ 99 h 192"/>
              <a:gd name="T60" fmla="*/ 35 w 150"/>
              <a:gd name="T61" fmla="*/ 96 h 192"/>
              <a:gd name="T62" fmla="*/ 115 w 150"/>
              <a:gd name="T63" fmla="*/ 96 h 192"/>
              <a:gd name="T64" fmla="*/ 118 w 150"/>
              <a:gd name="T65" fmla="*/ 99 h 192"/>
              <a:gd name="T66" fmla="*/ 115 w 150"/>
              <a:gd name="T67" fmla="*/ 102 h 192"/>
              <a:gd name="T68" fmla="*/ 115 w 150"/>
              <a:gd name="T69" fmla="*/ 77 h 192"/>
              <a:gd name="T70" fmla="*/ 35 w 150"/>
              <a:gd name="T71" fmla="*/ 77 h 192"/>
              <a:gd name="T72" fmla="*/ 32 w 150"/>
              <a:gd name="T73" fmla="*/ 74 h 192"/>
              <a:gd name="T74" fmla="*/ 35 w 150"/>
              <a:gd name="T75" fmla="*/ 70 h 192"/>
              <a:gd name="T76" fmla="*/ 115 w 150"/>
              <a:gd name="T77" fmla="*/ 70 h 192"/>
              <a:gd name="T78" fmla="*/ 118 w 150"/>
              <a:gd name="T79" fmla="*/ 74 h 192"/>
              <a:gd name="T80" fmla="*/ 115 w 150"/>
              <a:gd name="T81" fmla="*/ 77 h 192"/>
              <a:gd name="T82" fmla="*/ 99 w 150"/>
              <a:gd name="T83" fmla="*/ 51 h 192"/>
              <a:gd name="T84" fmla="*/ 99 w 150"/>
              <a:gd name="T85" fmla="*/ 6 h 192"/>
              <a:gd name="T86" fmla="*/ 144 w 150"/>
              <a:gd name="T87" fmla="*/ 51 h 192"/>
              <a:gd name="T88" fmla="*/ 99 w 150"/>
              <a:gd name="T89" fmla="*/ 51 h 192"/>
              <a:gd name="T90" fmla="*/ 99 w 150"/>
              <a:gd name="T91" fmla="*/ 51 h 192"/>
              <a:gd name="T92" fmla="*/ 99 w 150"/>
              <a:gd name="T93" fmla="*/ 5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0" h="192">
                <a:moveTo>
                  <a:pt x="10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150" y="192"/>
                  <a:pt x="150" y="192"/>
                  <a:pt x="150" y="192"/>
                </a:cubicBezTo>
                <a:cubicBezTo>
                  <a:pt x="150" y="47"/>
                  <a:pt x="150" y="47"/>
                  <a:pt x="150" y="47"/>
                </a:cubicBezTo>
                <a:lnTo>
                  <a:pt x="104" y="0"/>
                </a:lnTo>
                <a:close/>
                <a:moveTo>
                  <a:pt x="35" y="45"/>
                </a:moveTo>
                <a:cubicBezTo>
                  <a:pt x="67" y="45"/>
                  <a:pt x="67" y="45"/>
                  <a:pt x="67" y="45"/>
                </a:cubicBezTo>
                <a:cubicBezTo>
                  <a:pt x="69" y="45"/>
                  <a:pt x="70" y="46"/>
                  <a:pt x="70" y="48"/>
                </a:cubicBezTo>
                <a:cubicBezTo>
                  <a:pt x="70" y="50"/>
                  <a:pt x="69" y="51"/>
                  <a:pt x="67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3" y="51"/>
                  <a:pt x="32" y="50"/>
                  <a:pt x="32" y="48"/>
                </a:cubicBezTo>
                <a:cubicBezTo>
                  <a:pt x="32" y="46"/>
                  <a:pt x="33" y="45"/>
                  <a:pt x="35" y="45"/>
                </a:cubicBezTo>
                <a:close/>
                <a:moveTo>
                  <a:pt x="115" y="154"/>
                </a:moveTo>
                <a:cubicBezTo>
                  <a:pt x="35" y="154"/>
                  <a:pt x="35" y="154"/>
                  <a:pt x="35" y="154"/>
                </a:cubicBezTo>
                <a:cubicBezTo>
                  <a:pt x="33" y="154"/>
                  <a:pt x="32" y="152"/>
                  <a:pt x="32" y="150"/>
                </a:cubicBezTo>
                <a:cubicBezTo>
                  <a:pt x="32" y="149"/>
                  <a:pt x="33" y="147"/>
                  <a:pt x="35" y="147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17" y="147"/>
                  <a:pt x="118" y="149"/>
                  <a:pt x="118" y="150"/>
                </a:cubicBezTo>
                <a:cubicBezTo>
                  <a:pt x="118" y="152"/>
                  <a:pt x="117" y="154"/>
                  <a:pt x="115" y="154"/>
                </a:cubicBezTo>
                <a:close/>
                <a:moveTo>
                  <a:pt x="115" y="128"/>
                </a:moveTo>
                <a:cubicBezTo>
                  <a:pt x="35" y="128"/>
                  <a:pt x="35" y="128"/>
                  <a:pt x="35" y="128"/>
                </a:cubicBezTo>
                <a:cubicBezTo>
                  <a:pt x="33" y="128"/>
                  <a:pt x="32" y="127"/>
                  <a:pt x="32" y="125"/>
                </a:cubicBezTo>
                <a:cubicBezTo>
                  <a:pt x="32" y="123"/>
                  <a:pt x="33" y="122"/>
                  <a:pt x="35" y="122"/>
                </a:cubicBezTo>
                <a:cubicBezTo>
                  <a:pt x="115" y="122"/>
                  <a:pt x="115" y="122"/>
                  <a:pt x="115" y="122"/>
                </a:cubicBezTo>
                <a:cubicBezTo>
                  <a:pt x="117" y="122"/>
                  <a:pt x="118" y="123"/>
                  <a:pt x="118" y="125"/>
                </a:cubicBezTo>
                <a:cubicBezTo>
                  <a:pt x="118" y="127"/>
                  <a:pt x="117" y="128"/>
                  <a:pt x="115" y="128"/>
                </a:cubicBezTo>
                <a:close/>
                <a:moveTo>
                  <a:pt x="115" y="102"/>
                </a:moveTo>
                <a:cubicBezTo>
                  <a:pt x="35" y="102"/>
                  <a:pt x="35" y="102"/>
                  <a:pt x="35" y="102"/>
                </a:cubicBezTo>
                <a:cubicBezTo>
                  <a:pt x="33" y="102"/>
                  <a:pt x="32" y="101"/>
                  <a:pt x="32" y="99"/>
                </a:cubicBezTo>
                <a:cubicBezTo>
                  <a:pt x="32" y="97"/>
                  <a:pt x="33" y="96"/>
                  <a:pt x="35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7" y="96"/>
                  <a:pt x="118" y="97"/>
                  <a:pt x="118" y="99"/>
                </a:cubicBezTo>
                <a:cubicBezTo>
                  <a:pt x="118" y="101"/>
                  <a:pt x="117" y="102"/>
                  <a:pt x="115" y="102"/>
                </a:cubicBezTo>
                <a:close/>
                <a:moveTo>
                  <a:pt x="115" y="77"/>
                </a:moveTo>
                <a:cubicBezTo>
                  <a:pt x="35" y="77"/>
                  <a:pt x="35" y="77"/>
                  <a:pt x="35" y="77"/>
                </a:cubicBezTo>
                <a:cubicBezTo>
                  <a:pt x="33" y="77"/>
                  <a:pt x="32" y="75"/>
                  <a:pt x="32" y="74"/>
                </a:cubicBezTo>
                <a:cubicBezTo>
                  <a:pt x="32" y="72"/>
                  <a:pt x="33" y="70"/>
                  <a:pt x="35" y="70"/>
                </a:cubicBezTo>
                <a:cubicBezTo>
                  <a:pt x="115" y="70"/>
                  <a:pt x="115" y="70"/>
                  <a:pt x="115" y="70"/>
                </a:cubicBezTo>
                <a:cubicBezTo>
                  <a:pt x="117" y="70"/>
                  <a:pt x="118" y="72"/>
                  <a:pt x="118" y="74"/>
                </a:cubicBezTo>
                <a:cubicBezTo>
                  <a:pt x="118" y="75"/>
                  <a:pt x="117" y="77"/>
                  <a:pt x="115" y="77"/>
                </a:cubicBezTo>
                <a:close/>
                <a:moveTo>
                  <a:pt x="99" y="51"/>
                </a:moveTo>
                <a:cubicBezTo>
                  <a:pt x="99" y="6"/>
                  <a:pt x="99" y="6"/>
                  <a:pt x="99" y="6"/>
                </a:cubicBezTo>
                <a:cubicBezTo>
                  <a:pt x="144" y="51"/>
                  <a:pt x="144" y="51"/>
                  <a:pt x="144" y="51"/>
                </a:cubicBezTo>
                <a:lnTo>
                  <a:pt x="99" y="51"/>
                </a:lnTo>
                <a:close/>
                <a:moveTo>
                  <a:pt x="99" y="51"/>
                </a:moveTo>
                <a:cubicBezTo>
                  <a:pt x="99" y="51"/>
                  <a:pt x="99" y="51"/>
                  <a:pt x="99" y="5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1128769" y="4125475"/>
            <a:ext cx="1779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ЕМИСС</a:t>
            </a:r>
            <a:r>
              <a:rPr lang="ru-RU" sz="20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i="1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</a:t>
            </a:r>
            <a:r>
              <a:rPr lang="ru-RU" sz="2000" i="1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696337" y="4123158"/>
            <a:ext cx="1858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ГАСУ</a:t>
            </a:r>
            <a:endParaRPr lang="en-US" sz="2000" b="1" dirty="0" smtClean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i="1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 </a:t>
            </a:r>
            <a:r>
              <a:rPr lang="ru-RU" sz="2000" i="1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407536" y="4859417"/>
            <a:ext cx="4491906" cy="1638296"/>
            <a:chOff x="2407536" y="4859417"/>
            <a:chExt cx="4491906" cy="1638296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>
              <a:off x="3466209" y="4930465"/>
              <a:ext cx="2263593" cy="0"/>
            </a:xfrm>
            <a:prstGeom prst="line">
              <a:avLst/>
            </a:prstGeom>
            <a:noFill/>
            <a:ln w="12700" cap="flat">
              <a:solidFill>
                <a:srgbClr val="0594E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3286209" y="5110465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0594E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5549802" y="5110465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0594E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3" name="Овал 52"/>
            <p:cNvSpPr/>
            <p:nvPr/>
          </p:nvSpPr>
          <p:spPr>
            <a:xfrm>
              <a:off x="4505902" y="4859417"/>
              <a:ext cx="177783" cy="177783"/>
            </a:xfrm>
            <a:prstGeom prst="ellipse">
              <a:avLst/>
            </a:prstGeom>
            <a:solidFill>
              <a:srgbClr val="0594E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407536" y="5293230"/>
              <a:ext cx="4491906" cy="1204483"/>
              <a:chOff x="2319985" y="5293230"/>
              <a:chExt cx="4491906" cy="1204483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2319985" y="5293230"/>
                <a:ext cx="212279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800" b="1" dirty="0" smtClean="0">
                    <a:solidFill>
                      <a:srgbClr val="0594E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796 млн. </a:t>
                </a:r>
                <a:endParaRPr lang="en-US" sz="1800" b="1" dirty="0" smtClean="0">
                  <a:solidFill>
                    <a:srgbClr val="0594E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800" dirty="0" smtClean="0">
                    <a:solidFill>
                      <a:srgbClr val="5358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центральный </a:t>
                </a:r>
                <a:endParaRPr lang="en-US" sz="1800" dirty="0" smtClean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800" dirty="0" smtClean="0">
                    <a:solidFill>
                      <a:srgbClr val="5358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сегмент</a:t>
                </a:r>
                <a:endParaRPr lang="uk-UA" sz="1800" dirty="0">
                  <a:solidFill>
                    <a:srgbClr val="53585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4442783" y="5297384"/>
                <a:ext cx="236910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800" dirty="0" smtClean="0">
                    <a:solidFill>
                      <a:srgbClr val="5358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</a:t>
                </a:r>
                <a:r>
                  <a:rPr lang="ru-RU" sz="1800" dirty="0">
                    <a:solidFill>
                      <a:srgbClr val="5358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менее </a:t>
                </a:r>
                <a:r>
                  <a:rPr lang="ru-RU" sz="1800" b="1" dirty="0">
                    <a:solidFill>
                      <a:srgbClr val="0594E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608 млн. </a:t>
                </a:r>
                <a:endParaRPr lang="en-US" sz="1800" b="1" dirty="0" smtClean="0">
                  <a:solidFill>
                    <a:srgbClr val="0594E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800" dirty="0" smtClean="0">
                    <a:solidFill>
                      <a:srgbClr val="5358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региональный </a:t>
                </a:r>
                <a:endParaRPr lang="en-US" sz="1800" dirty="0" smtClean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800" dirty="0" smtClean="0">
                    <a:solidFill>
                      <a:srgbClr val="5358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ru-RU" sz="1800" dirty="0">
                    <a:solidFill>
                      <a:srgbClr val="53585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ведомственный сегмент</a:t>
                </a:r>
                <a:endParaRPr lang="uk-UA" sz="1800" dirty="0">
                  <a:solidFill>
                    <a:srgbClr val="53585F"/>
                  </a:solidFill>
                </a:endParaRPr>
              </a:p>
            </p:txBody>
          </p:sp>
        </p:grpSp>
      </p:grpSp>
      <p:sp>
        <p:nvSpPr>
          <p:cNvPr id="31" name="Прямоугольник 30"/>
          <p:cNvSpPr/>
          <p:nvPr/>
        </p:nvSpPr>
        <p:spPr>
          <a:xfrm>
            <a:off x="6911039" y="4125475"/>
            <a:ext cx="21595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ИКТ-поддержка</a:t>
            </a:r>
          </a:p>
          <a:p>
            <a:pPr lvl="0"/>
            <a:r>
              <a:rPr lang="ru-RU" sz="20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переписей </a:t>
            </a:r>
          </a:p>
          <a:p>
            <a:pPr lvl="0"/>
            <a:r>
              <a:rPr lang="ru-RU" sz="2000" i="1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 </a:t>
            </a:r>
            <a:r>
              <a:rPr lang="ru-RU" sz="2000" i="1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642931" y="4120102"/>
            <a:ext cx="2031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ИВС Росстата </a:t>
            </a:r>
            <a:endParaRPr lang="ru-RU" sz="2000" b="1" dirty="0" smtClean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i="1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 </a:t>
            </a:r>
            <a:r>
              <a:rPr lang="ru-RU" sz="2000" i="1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</a:t>
            </a:r>
            <a:r>
              <a:rPr lang="ru-RU" sz="2000" i="1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i="1" dirty="0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5400000">
            <a:off x="6271781" y="1555161"/>
            <a:ext cx="471261" cy="10546927"/>
          </a:xfrm>
          <a:prstGeom prst="rightBrace">
            <a:avLst>
              <a:gd name="adj1" fmla="val 60171"/>
              <a:gd name="adj2" fmla="val 50000"/>
            </a:avLst>
          </a:prstGeom>
          <a:noFill/>
          <a:ln w="12700" cap="flat">
            <a:solidFill>
              <a:srgbClr val="1F4E7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434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4" name="Очень крутой заголовок…"/>
          <p:cNvSpPr txBox="1"/>
          <p:nvPr/>
        </p:nvSpPr>
        <p:spPr>
          <a:xfrm>
            <a:off x="416859" y="383351"/>
            <a:ext cx="11849919" cy="83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r"/>
            <a:r>
              <a:rPr lang="ru-RU" sz="2900" b="1" dirty="0" smtClean="0">
                <a:solidFill>
                  <a:srgbClr val="1F4E79"/>
                </a:solidFill>
                <a:latin typeface="+mn-lt"/>
              </a:rPr>
              <a:t>БЮДЖЕТНЫЕ ИЗДЕРЖКИ ПОДГОТОВКИ</a:t>
            </a:r>
          </a:p>
          <a:p>
            <a:pPr algn="r"/>
            <a:r>
              <a:rPr lang="ru-RU" sz="2900" b="1" dirty="0" smtClean="0">
                <a:solidFill>
                  <a:srgbClr val="1F4E79"/>
                </a:solidFill>
                <a:latin typeface="+mn-lt"/>
              </a:rPr>
              <a:t> И ПРЕДОСТАВЛЕНИ</a:t>
            </a:r>
            <a:r>
              <a:rPr lang="ru-RU" sz="2900" b="1" dirty="0">
                <a:solidFill>
                  <a:srgbClr val="1F4E79"/>
                </a:solidFill>
                <a:latin typeface="+mn-lt"/>
              </a:rPr>
              <a:t>Я</a:t>
            </a:r>
            <a:r>
              <a:rPr lang="ru-RU" sz="2900" b="1" dirty="0" smtClean="0">
                <a:solidFill>
                  <a:srgbClr val="1F4E79"/>
                </a:solidFill>
                <a:latin typeface="+mn-lt"/>
              </a:rPr>
              <a:t> СТАТИНФОРМАЦИИ</a:t>
            </a:r>
            <a:endParaRPr lang="ru-RU" sz="2900" b="1" dirty="0">
              <a:solidFill>
                <a:srgbClr val="1F4E79"/>
              </a:solidFill>
              <a:latin typeface="+mn-lt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Группа 9"/>
          <p:cNvGrpSpPr/>
          <p:nvPr/>
        </p:nvGrpSpPr>
        <p:grpSpPr>
          <a:xfrm>
            <a:off x="1005407" y="3316005"/>
            <a:ext cx="11012768" cy="3610131"/>
            <a:chOff x="1005407" y="2380341"/>
            <a:chExt cx="11012768" cy="361013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882553" y="2521453"/>
              <a:ext cx="9239694" cy="930288"/>
            </a:xfrm>
            <a:prstGeom prst="roundRect">
              <a:avLst>
                <a:gd name="adj" fmla="val 26953"/>
              </a:avLst>
            </a:prstGeom>
            <a:solidFill>
              <a:srgbClr val="1F4E7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737446" y="2380341"/>
              <a:ext cx="9529907" cy="1199411"/>
            </a:xfrm>
            <a:prstGeom prst="roundRect">
              <a:avLst>
                <a:gd name="adj" fmla="val 26953"/>
              </a:avLst>
            </a:prstGeom>
            <a:noFill/>
            <a:ln w="19050" cap="flat">
              <a:solidFill>
                <a:srgbClr val="1F4E79"/>
              </a:solidFill>
              <a:prstDash val="lg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74838" y="2598612"/>
              <a:ext cx="913395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Бюджетные организации </a:t>
              </a:r>
              <a:endPara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органы управления в социальной сфере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337856" y="3594268"/>
              <a:ext cx="0" cy="560415"/>
            </a:xfrm>
            <a:prstGeom prst="straightConnector1">
              <a:avLst/>
            </a:prstGeom>
            <a:noFill/>
            <a:ln w="25400" cap="flat">
              <a:solidFill>
                <a:srgbClr val="C83272"/>
              </a:solidFill>
              <a:prstDash val="solid"/>
              <a:miter lim="400000"/>
              <a:headEnd type="oval" w="lg" len="lg"/>
              <a:tailEnd type="triangl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6502400" y="3594269"/>
              <a:ext cx="0" cy="560415"/>
            </a:xfrm>
            <a:prstGeom prst="straightConnector1">
              <a:avLst/>
            </a:prstGeom>
            <a:noFill/>
            <a:ln w="25400" cap="flat">
              <a:solidFill>
                <a:srgbClr val="509ADB"/>
              </a:solidFill>
              <a:prstDash val="solid"/>
              <a:miter lim="400000"/>
              <a:headEnd type="oval" w="lg" len="lg"/>
              <a:tailEnd type="triangl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Скругленный прямоугольник 13"/>
            <p:cNvSpPr/>
            <p:nvPr/>
          </p:nvSpPr>
          <p:spPr>
            <a:xfrm>
              <a:off x="1101851" y="4316221"/>
              <a:ext cx="2472008" cy="989006"/>
            </a:xfrm>
            <a:prstGeom prst="roundRect">
              <a:avLst>
                <a:gd name="adj" fmla="val 27705"/>
              </a:avLst>
            </a:prstGeom>
            <a:solidFill>
              <a:srgbClr val="C8327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005407" y="4206434"/>
              <a:ext cx="2664897" cy="1199411"/>
            </a:xfrm>
            <a:prstGeom prst="roundRect">
              <a:avLst>
                <a:gd name="adj" fmla="val 26953"/>
              </a:avLst>
            </a:prstGeom>
            <a:noFill/>
            <a:ln w="19050" cap="flat">
              <a:solidFill>
                <a:srgbClr val="C83272"/>
              </a:solidFill>
              <a:prstDash val="lg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15012" y="4487149"/>
              <a:ext cx="24588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133 формы </a:t>
              </a:r>
              <a:r>
                <a:rPr lang="ru-RU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статотчетности</a:t>
              </a:r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263656" y="4335287"/>
              <a:ext cx="4497571" cy="1070558"/>
            </a:xfrm>
            <a:prstGeom prst="roundRect">
              <a:avLst>
                <a:gd name="adj" fmla="val 9797"/>
              </a:avLst>
            </a:prstGeom>
            <a:solidFill>
              <a:srgbClr val="509A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157329" y="4214867"/>
              <a:ext cx="4708924" cy="1310114"/>
            </a:xfrm>
            <a:prstGeom prst="roundRect">
              <a:avLst>
                <a:gd name="adj" fmla="val 11127"/>
              </a:avLst>
            </a:prstGeom>
            <a:noFill/>
            <a:ln w="19050" cap="flat">
              <a:solidFill>
                <a:srgbClr val="509ADB"/>
              </a:solidFill>
              <a:prstDash val="lg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348716" y="4495582"/>
              <a:ext cx="430618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более </a:t>
              </a:r>
              <a:r>
                <a:rPr lang="ru-R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66,2 млрд рублей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ежегодно</a:t>
              </a:r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10685727" y="3589486"/>
              <a:ext cx="0" cy="560415"/>
            </a:xfrm>
            <a:prstGeom prst="straightConnector1">
              <a:avLst/>
            </a:prstGeom>
            <a:noFill/>
            <a:ln w="25400" cap="flat">
              <a:solidFill>
                <a:srgbClr val="C83272"/>
              </a:solidFill>
              <a:prstDash val="solid"/>
              <a:miter lim="400000"/>
              <a:headEnd type="oval" w="lg" len="lg"/>
              <a:tailEnd type="triangl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" name="Скругленный прямоугольник 20"/>
            <p:cNvSpPr/>
            <p:nvPr/>
          </p:nvSpPr>
          <p:spPr>
            <a:xfrm>
              <a:off x="9449722" y="4311438"/>
              <a:ext cx="2472008" cy="1574803"/>
            </a:xfrm>
            <a:prstGeom prst="roundRect">
              <a:avLst>
                <a:gd name="adj" fmla="val 19823"/>
              </a:avLst>
            </a:prstGeom>
            <a:solidFill>
              <a:srgbClr val="C8327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9353278" y="4201652"/>
              <a:ext cx="2664897" cy="1788820"/>
            </a:xfrm>
            <a:prstGeom prst="roundRect">
              <a:avLst>
                <a:gd name="adj" fmla="val 16274"/>
              </a:avLst>
            </a:prstGeom>
            <a:noFill/>
            <a:ln w="19050" cap="flat">
              <a:solidFill>
                <a:srgbClr val="C83272"/>
              </a:solidFill>
              <a:prstDash val="lg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462883" y="4482367"/>
              <a:ext cx="2458847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трудозатраты 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около </a:t>
              </a:r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85,3 млн </a:t>
              </a:r>
              <a:endPara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человеко-часов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15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787400" y="8554452"/>
            <a:ext cx="11403012" cy="714449"/>
          </a:xfrm>
          <a:prstGeom prst="roundRect">
            <a:avLst>
              <a:gd name="adj" fmla="val 26953"/>
            </a:avLst>
          </a:prstGeom>
          <a:solidFill>
            <a:srgbClr val="B3202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5561" y="3569231"/>
            <a:ext cx="5467647" cy="4753252"/>
          </a:xfrm>
          <a:prstGeom prst="roundRect">
            <a:avLst>
              <a:gd name="adj" fmla="val 6206"/>
            </a:avLst>
          </a:prstGeom>
          <a:solidFill>
            <a:srgbClr val="E8F1F8"/>
          </a:solidFill>
          <a:ln w="12700" cap="flat">
            <a:noFill/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49754" y="3561644"/>
            <a:ext cx="5467647" cy="4753252"/>
          </a:xfrm>
          <a:prstGeom prst="roundRect">
            <a:avLst>
              <a:gd name="adj" fmla="val 6206"/>
            </a:avLst>
          </a:prstGeom>
          <a:solidFill>
            <a:srgbClr val="E8F1F8"/>
          </a:solidFill>
          <a:ln w="12700" cap="flat">
            <a:noFill/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41510" y="1884687"/>
            <a:ext cx="10848902" cy="930288"/>
          </a:xfrm>
          <a:prstGeom prst="roundRect">
            <a:avLst>
              <a:gd name="adj" fmla="val 26953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23" name="Линия"/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4" name="Очень крутой заголовок…"/>
          <p:cNvSpPr txBox="1"/>
          <p:nvPr/>
        </p:nvSpPr>
        <p:spPr>
          <a:xfrm>
            <a:off x="416859" y="649174"/>
            <a:ext cx="11849919" cy="83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r"/>
            <a:r>
              <a:rPr lang="ru-RU" sz="2900" b="1" dirty="0" smtClean="0">
                <a:solidFill>
                  <a:srgbClr val="1F4E79"/>
                </a:solidFill>
                <a:latin typeface="+mn-lt"/>
              </a:rPr>
              <a:t>РАЗЛИЧИЯ МЕЖДУ ИСТОЧНИКАМИ</a:t>
            </a:r>
            <a:endParaRPr lang="ru-RU" sz="2900" b="1" dirty="0">
              <a:solidFill>
                <a:srgbClr val="1F4E79"/>
              </a:solidFill>
              <a:latin typeface="+mn-lt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рямоугольник 5"/>
          <p:cNvSpPr/>
          <p:nvPr/>
        </p:nvSpPr>
        <p:spPr>
          <a:xfrm>
            <a:off x="1086212" y="3090037"/>
            <a:ext cx="10511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ЗАНЯТОСТЬ ПО ТИПАМ ОРГАНИЗАЦИЙ (ТЫС. ЧЕЛ.), СОПОСТАВЛЕНИЕ ДЭПР</a:t>
            </a:r>
            <a:endParaRPr lang="ru-RU" sz="18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3469" y="2031465"/>
            <a:ext cx="9929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b="1" dirty="0">
                <a:solidFill>
                  <a:srgbClr val="B32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проблема: </a:t>
            </a:r>
            <a:r>
              <a:rPr lang="ru-RU" sz="18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невозможность получить достоверные данные для принятия управленческих решений – различия между </a:t>
            </a:r>
            <a:r>
              <a:rPr lang="ru-RU" sz="1800" u="sng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официальными</a:t>
            </a:r>
            <a:r>
              <a:rPr lang="ru-RU" sz="18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источниками информации.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85614401"/>
              </p:ext>
            </p:extLst>
          </p:nvPr>
        </p:nvGraphicFramePr>
        <p:xfrm>
          <a:off x="960718" y="3783545"/>
          <a:ext cx="5046677" cy="453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32470737"/>
              </p:ext>
            </p:extLst>
          </p:nvPr>
        </p:nvGraphicFramePr>
        <p:xfrm>
          <a:off x="6749754" y="3424465"/>
          <a:ext cx="5440658" cy="489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805562" y="1810615"/>
            <a:ext cx="1071897" cy="1088029"/>
            <a:chOff x="805562" y="1845513"/>
            <a:chExt cx="1192639" cy="1210588"/>
          </a:xfrm>
        </p:grpSpPr>
        <p:sp>
          <p:nvSpPr>
            <p:cNvPr id="2" name="Овал 1"/>
            <p:cNvSpPr/>
            <p:nvPr/>
          </p:nvSpPr>
          <p:spPr>
            <a:xfrm>
              <a:off x="805562" y="1852613"/>
              <a:ext cx="1192639" cy="1192639"/>
            </a:xfrm>
            <a:prstGeom prst="ellipse">
              <a:avLst/>
            </a:prstGeom>
            <a:solidFill>
              <a:srgbClr val="B3202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401881" y="1852612"/>
              <a:ext cx="596320" cy="1192640"/>
            </a:xfrm>
            <a:custGeom>
              <a:avLst/>
              <a:gdLst>
                <a:gd name="connsiteX0" fmla="*/ 0 w 1192639"/>
                <a:gd name="connsiteY0" fmla="*/ 596320 h 1192639"/>
                <a:gd name="connsiteX1" fmla="*/ 596320 w 1192639"/>
                <a:gd name="connsiteY1" fmla="*/ 0 h 1192639"/>
                <a:gd name="connsiteX2" fmla="*/ 1192640 w 1192639"/>
                <a:gd name="connsiteY2" fmla="*/ 596320 h 1192639"/>
                <a:gd name="connsiteX3" fmla="*/ 596320 w 1192639"/>
                <a:gd name="connsiteY3" fmla="*/ 1192640 h 1192639"/>
                <a:gd name="connsiteX4" fmla="*/ 0 w 1192639"/>
                <a:gd name="connsiteY4" fmla="*/ 596320 h 1192639"/>
                <a:gd name="connsiteX0" fmla="*/ 0 w 1192640"/>
                <a:gd name="connsiteY0" fmla="*/ 596320 h 1192640"/>
                <a:gd name="connsiteX1" fmla="*/ 596320 w 1192640"/>
                <a:gd name="connsiteY1" fmla="*/ 0 h 1192640"/>
                <a:gd name="connsiteX2" fmla="*/ 1192640 w 1192640"/>
                <a:gd name="connsiteY2" fmla="*/ 596320 h 1192640"/>
                <a:gd name="connsiteX3" fmla="*/ 596320 w 1192640"/>
                <a:gd name="connsiteY3" fmla="*/ 1192640 h 1192640"/>
                <a:gd name="connsiteX4" fmla="*/ 91440 w 1192640"/>
                <a:gd name="connsiteY4" fmla="*/ 687760 h 1192640"/>
                <a:gd name="connsiteX0" fmla="*/ 0 w 1192640"/>
                <a:gd name="connsiteY0" fmla="*/ 596320 h 1192640"/>
                <a:gd name="connsiteX1" fmla="*/ 596320 w 1192640"/>
                <a:gd name="connsiteY1" fmla="*/ 0 h 1192640"/>
                <a:gd name="connsiteX2" fmla="*/ 1192640 w 1192640"/>
                <a:gd name="connsiteY2" fmla="*/ 596320 h 1192640"/>
                <a:gd name="connsiteX3" fmla="*/ 596320 w 1192640"/>
                <a:gd name="connsiteY3" fmla="*/ 1192640 h 1192640"/>
                <a:gd name="connsiteX0" fmla="*/ 0 w 596320"/>
                <a:gd name="connsiteY0" fmla="*/ 0 h 1192640"/>
                <a:gd name="connsiteX1" fmla="*/ 596320 w 596320"/>
                <a:gd name="connsiteY1" fmla="*/ 596320 h 1192640"/>
                <a:gd name="connsiteX2" fmla="*/ 0 w 596320"/>
                <a:gd name="connsiteY2" fmla="*/ 1192640 h 119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320" h="1192640">
                  <a:moveTo>
                    <a:pt x="0" y="0"/>
                  </a:moveTo>
                  <a:cubicBezTo>
                    <a:pt x="329338" y="0"/>
                    <a:pt x="596320" y="266982"/>
                    <a:pt x="596320" y="596320"/>
                  </a:cubicBezTo>
                  <a:cubicBezTo>
                    <a:pt x="596320" y="925658"/>
                    <a:pt x="329338" y="1192640"/>
                    <a:pt x="0" y="1192640"/>
                  </a:cubicBezTo>
                </a:path>
              </a:pathLst>
            </a:custGeom>
            <a:solidFill>
              <a:srgbClr val="86020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78195" y="1845513"/>
              <a:ext cx="882503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2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Georgia" panose="02040502050405020303" pitchFamily="18" charset="0"/>
                  <a:sym typeface="Helvetica Light"/>
                </a:rPr>
                <a:t>!</a:t>
              </a:r>
              <a:endParaRPr kumimoji="0" lang="uk-UA" sz="7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Georgia" panose="02040502050405020303" pitchFamily="18" charset="0"/>
                <a:sym typeface="Helvetica Ligh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05562" y="8660770"/>
            <a:ext cx="1138485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РАЗБРОС</a:t>
            </a:r>
            <a:r>
              <a:rPr kumimoji="0" lang="ru-RU" sz="2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ДАННЫХ ПОРЯДКА 50-</a:t>
            </a:r>
            <a:r>
              <a:rPr kumimoji="0" lang="en-US" sz="2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kumimoji="0" lang="ru-RU" sz="2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70 %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7904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4" name="Очень крутой заголовок…"/>
          <p:cNvSpPr txBox="1"/>
          <p:nvPr/>
        </p:nvSpPr>
        <p:spPr>
          <a:xfrm>
            <a:off x="416859" y="649174"/>
            <a:ext cx="11849919" cy="83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r"/>
            <a:r>
              <a:rPr lang="ru-RU" sz="2900" b="1" dirty="0" smtClean="0">
                <a:solidFill>
                  <a:srgbClr val="1F4E79"/>
                </a:solidFill>
                <a:latin typeface="+mn-lt"/>
              </a:rPr>
              <a:t>ДАННЫЕ В РАЗНЫХ ИСТОЧНИКАХ</a:t>
            </a:r>
            <a:endParaRPr lang="ru-RU" sz="2900" b="1" dirty="0">
              <a:solidFill>
                <a:srgbClr val="1F4E79"/>
              </a:solidFill>
              <a:latin typeface="+mn-lt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273742"/>
              </p:ext>
            </p:extLst>
          </p:nvPr>
        </p:nvGraphicFramePr>
        <p:xfrm>
          <a:off x="787400" y="5380074"/>
          <a:ext cx="11384850" cy="3815999"/>
        </p:xfrm>
        <a:graphic>
          <a:graphicData uri="http://schemas.openxmlformats.org/drawingml/2006/table">
            <a:tbl>
              <a:tblPr/>
              <a:tblGrid>
                <a:gridCol w="2854863"/>
                <a:gridCol w="1955149"/>
                <a:gridCol w="1868638"/>
                <a:gridCol w="2456913"/>
                <a:gridCol w="2249287"/>
              </a:tblGrid>
              <a:tr h="833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СУБЪЕКТ РОССИЙСКОЙ ФЕДЕРАЦИИ 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ДАННЫЕ РОССТАТА 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 2015 г., % 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РЕГИСТРАЦИЯ 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ЕСИА, 2015 г., %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C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ФАКТИЧЕСКОЕ ЗНАЧЕНИЕ 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2015 г., ГАСУ, %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E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ПЛАНОВОЕ ЗНАЧЕНИЕ НА 2015 г., ГАСУ, %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Амурская область</a:t>
                      </a:r>
                      <a:endParaRPr lang="ru-RU" sz="1300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38,9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28,8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40,0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Архангельская область</a:t>
                      </a:r>
                      <a:endParaRPr lang="ru-RU" sz="1300" dirty="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44,5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51,0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40,0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Астраханская область</a:t>
                      </a:r>
                      <a:endParaRPr lang="ru-RU" sz="130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29,8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41,1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40,0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Забайкальский край</a:t>
                      </a:r>
                      <a:endParaRPr lang="ru-RU" sz="130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23,1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30,8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40,0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Магаданская область</a:t>
                      </a:r>
                      <a:endParaRPr lang="ru-RU" sz="130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6,4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20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1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30,4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7C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Республика Башкортостан</a:t>
                      </a:r>
                      <a:endParaRPr lang="ru-RU" sz="130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52,0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30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38,0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Свердловская область</a:t>
                      </a:r>
                      <a:endParaRPr lang="ru-RU" sz="1300">
                        <a:solidFill>
                          <a:srgbClr val="53585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33,6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63,0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53585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40,0</a:t>
                      </a:r>
                    </a:p>
                  </a:txBody>
                  <a:tcPr marL="46901" marR="46901" marT="938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60913" y="1779752"/>
            <a:ext cx="11662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6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ФОНД ОПЛАТЫ ТРУДА ОРГАНИЗАЦИЙ  (МЛРД. РУБЛЕЙ) , СОПОСТАВЛЕНИЕ ДЭПР</a:t>
            </a:r>
            <a:endParaRPr lang="ru-RU" sz="2000" spc="-6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48542210"/>
              </p:ext>
            </p:extLst>
          </p:nvPr>
        </p:nvGraphicFramePr>
        <p:xfrm>
          <a:off x="805562" y="2300606"/>
          <a:ext cx="11384851" cy="238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5561" y="4847969"/>
            <a:ext cx="11384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«ДОЛЯ ГРАЖДАН, ПОЛУЧАЮЩИХ УСЛУГ И В ЭЛЕКТРОННОЙ ФОРМЕ»</a:t>
            </a:r>
            <a:endParaRPr lang="ru-RU" sz="20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86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Очень крутой заголовок…"/>
          <p:cNvSpPr txBox="1"/>
          <p:nvPr/>
        </p:nvSpPr>
        <p:spPr>
          <a:xfrm>
            <a:off x="416859" y="649174"/>
            <a:ext cx="11849919" cy="83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r"/>
            <a:r>
              <a:rPr lang="ru-RU" sz="2900" b="1" dirty="0" smtClean="0">
                <a:solidFill>
                  <a:srgbClr val="1F4E79"/>
                </a:solidFill>
                <a:latin typeface="+mn-lt"/>
              </a:rPr>
              <a:t>ПРИМЕНЕНИЕ В УПРАВЛЕНИИ</a:t>
            </a:r>
            <a:endParaRPr lang="ru-RU" sz="2900" b="1" dirty="0">
              <a:solidFill>
                <a:srgbClr val="1F4E79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2149" y="3245283"/>
            <a:ext cx="3940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«КОЛИЧЕСТВО БИБЛИОТЕК»</a:t>
            </a:r>
            <a:endParaRPr lang="ru-RU" sz="20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91130"/>
              </p:ext>
            </p:extLst>
          </p:nvPr>
        </p:nvGraphicFramePr>
        <p:xfrm>
          <a:off x="786810" y="3772714"/>
          <a:ext cx="4178595" cy="4761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6781"/>
                <a:gridCol w="1212111"/>
                <a:gridCol w="1339703"/>
              </a:tblGrid>
              <a:tr h="875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РЕГИОН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БИБЛИОТЕК,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ДАННЫМ РОССТАТА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7B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БИБЛИОТЕК,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ДАННЫМ </a:t>
                      </a: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</a:tr>
              <a:tr h="374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Алтайский край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297BC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946</a:t>
                      </a:r>
                      <a:endParaRPr lang="ru-RU" sz="1300" b="1" dirty="0">
                        <a:solidFill>
                          <a:srgbClr val="297BC5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ru-RU" sz="1300" b="1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Амурская обл.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297BC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249</a:t>
                      </a:r>
                      <a:endParaRPr lang="ru-RU" sz="1300" b="1" dirty="0">
                        <a:solidFill>
                          <a:srgbClr val="297BC5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ru-RU" sz="1300" b="1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Архангельская обл.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297BC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398</a:t>
                      </a:r>
                      <a:endParaRPr lang="ru-RU" sz="1300" b="1" dirty="0">
                        <a:solidFill>
                          <a:srgbClr val="297BC5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ru-RU" sz="1300" b="1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Астраханская обл.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297BC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253</a:t>
                      </a:r>
                      <a:endParaRPr lang="ru-RU" sz="1300" b="1" dirty="0">
                        <a:solidFill>
                          <a:srgbClr val="297BC5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1300" b="1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Владимирская обл.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297BC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466</a:t>
                      </a:r>
                      <a:endParaRPr lang="ru-RU" sz="1300" b="1" dirty="0">
                        <a:solidFill>
                          <a:srgbClr val="297BC5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ru-RU" sz="1300" b="1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Костромская обл.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297BC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374</a:t>
                      </a:r>
                      <a:endParaRPr lang="ru-RU" sz="1300" b="1" dirty="0">
                        <a:solidFill>
                          <a:srgbClr val="297BC5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ru-RU" sz="1300" b="1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Москва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297BC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285</a:t>
                      </a:r>
                      <a:endParaRPr lang="ru-RU" sz="1300" b="1" dirty="0">
                        <a:solidFill>
                          <a:srgbClr val="297BC5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48,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включая федеральные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Мурманская обл.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297BC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151</a:t>
                      </a:r>
                      <a:endParaRPr lang="ru-RU" sz="1300" b="1" dirty="0">
                        <a:solidFill>
                          <a:srgbClr val="297BC5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ru-RU" sz="1300" b="1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Санкт-Петербург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297BC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  <a:endParaRPr lang="ru-RU" sz="1300" b="1" dirty="0">
                        <a:solidFill>
                          <a:srgbClr val="297BC5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включая федеральные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Тюменская обл.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297BC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491</a:t>
                      </a:r>
                      <a:endParaRPr lang="ru-RU" sz="1300" b="1" dirty="0">
                        <a:solidFill>
                          <a:srgbClr val="297BC5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300" b="1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0997" marR="80997" marT="112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93475"/>
              </p:ext>
            </p:extLst>
          </p:nvPr>
        </p:nvGraphicFramePr>
        <p:xfrm>
          <a:off x="5656521" y="3772714"/>
          <a:ext cx="6533892" cy="4755187"/>
        </p:xfrm>
        <a:graphic>
          <a:graphicData uri="http://schemas.openxmlformats.org/drawingml/2006/table">
            <a:tbl>
              <a:tblPr/>
              <a:tblGrid>
                <a:gridCol w="2113222"/>
                <a:gridCol w="1584917"/>
                <a:gridCol w="616356"/>
                <a:gridCol w="616356"/>
                <a:gridCol w="616356"/>
                <a:gridCol w="986685"/>
              </a:tblGrid>
              <a:tr h="257344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НАИМЕНОВАНИЕ ПОКАЗАТЕЛЯ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57" marR="67357" marT="1031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ЕДИНИЦА ИЗМЕРЕНИЯ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57" marR="67357" marT="1031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ED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ЗНАЧЕНИЕ ПОКАЗАТЕЛЯ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357" marR="67357" marT="1031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7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52AC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2012 год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52AC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2013 год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52AC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2014 год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52AC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2015 год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</a:tr>
              <a:tr h="129148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9595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Показатель 1.4 </a:t>
                      </a:r>
                      <a:r>
                        <a:rPr lang="ru-RU" sz="1300" kern="1200" dirty="0">
                          <a:solidFill>
                            <a:srgbClr val="59595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"Охват населения библиотечным обслуживанием"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38ED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%, план в ГП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%, факт,                   сайт госпрограмм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52AC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Росстат, ЕМИСС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38ED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37,36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38ED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37,46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н/д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52AC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39,17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38ED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37,57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н/д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52AC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38,63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38ED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37,68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36,32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52AC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39,02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148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59595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Показатель 1.5 </a:t>
                      </a:r>
                      <a:r>
                        <a:rPr lang="ru-RU" sz="1300" kern="1200">
                          <a:solidFill>
                            <a:srgbClr val="59595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"Среднее число книговыдач в расчете на 1 тыс. человек населения"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38ED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ед., план в ГП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ед., факт,                  сайт госпрограмм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52AC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Росстат, ЕМИСС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38ED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8274,83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38ED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8297,43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н/д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52AC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8715,9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38ED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8320,65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н/д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59595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300" b="1" kern="1200">
                          <a:solidFill>
                            <a:srgbClr val="0052AC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8580,2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38ED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8344,74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59595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300" b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7950,1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52AC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8494,4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756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59595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Показатель 1.6 </a:t>
                      </a:r>
                      <a:r>
                        <a:rPr lang="ru-RU" sz="1300" kern="1200">
                          <a:solidFill>
                            <a:srgbClr val="59595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"Количество экземпляров новых поступлений в библиотечные фонды общедоступных библиотек на 1 тыс. человек"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38ED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ед., план в ГП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ед., факт,                 сайт госпрограмм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59595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300" b="1" kern="1200">
                          <a:solidFill>
                            <a:srgbClr val="0052AC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Росстат, ЕМИСС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38ED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152,43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38ED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152,85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н/д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52AC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171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38ED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153,27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н/д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52AC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169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38ED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153,72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142,00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52AC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162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239" marR="41239" marT="68044" marB="68044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5160251" y="5638938"/>
            <a:ext cx="391717" cy="687434"/>
          </a:xfrm>
          <a:prstGeom prst="rightArrow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439091" y="4677617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rgbClr val="5358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Следовательно</a:t>
            </a:r>
            <a:endParaRPr lang="ru-RU" sz="1600" i="1" dirty="0">
              <a:solidFill>
                <a:srgbClr val="5358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024837" y="2039262"/>
            <a:ext cx="8955126" cy="1146290"/>
            <a:chOff x="805562" y="1913250"/>
            <a:chExt cx="8955126" cy="114629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341510" y="1980942"/>
              <a:ext cx="8419178" cy="930288"/>
            </a:xfrm>
            <a:prstGeom prst="roundRect">
              <a:avLst>
                <a:gd name="adj" fmla="val 26953"/>
              </a:avLst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23469" y="2127720"/>
              <a:ext cx="77372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1800" b="1" dirty="0">
                  <a:solidFill>
                    <a:srgbClr val="297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Следствие: </a:t>
              </a:r>
              <a:r>
                <a:rPr lang="ru-RU" sz="1800" dirty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расхождение между мониторингом и целеполаганием </a:t>
              </a:r>
              <a:endParaRPr lang="en-US" sz="1800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1800" i="1" dirty="0" smtClean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800" i="1" dirty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ставят цели, которые по данным мониторинга уже </a:t>
              </a:r>
              <a:r>
                <a:rPr lang="ru-RU" sz="1800" i="1" dirty="0" smtClean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достигнуты</a:t>
              </a:r>
              <a:r>
                <a:rPr lang="ru-RU" sz="1800" i="1" dirty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805562" y="1913250"/>
              <a:ext cx="1071897" cy="1146290"/>
              <a:chOff x="805562" y="1852612"/>
              <a:chExt cx="1192639" cy="127541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805562" y="1852613"/>
                <a:ext cx="1192639" cy="1192639"/>
              </a:xfrm>
              <a:prstGeom prst="ellipse">
                <a:avLst/>
              </a:prstGeom>
              <a:solidFill>
                <a:srgbClr val="509ADB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uk-UA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Light"/>
                </a:endParaRPr>
              </a:p>
            </p:txBody>
          </p:sp>
          <p:sp>
            <p:nvSpPr>
              <p:cNvPr id="16" name="Овал 10"/>
              <p:cNvSpPr/>
              <p:nvPr/>
            </p:nvSpPr>
            <p:spPr>
              <a:xfrm>
                <a:off x="1401881" y="1852612"/>
                <a:ext cx="596320" cy="1192640"/>
              </a:xfrm>
              <a:custGeom>
                <a:avLst/>
                <a:gdLst>
                  <a:gd name="connsiteX0" fmla="*/ 0 w 1192639"/>
                  <a:gd name="connsiteY0" fmla="*/ 596320 h 1192639"/>
                  <a:gd name="connsiteX1" fmla="*/ 596320 w 1192639"/>
                  <a:gd name="connsiteY1" fmla="*/ 0 h 1192639"/>
                  <a:gd name="connsiteX2" fmla="*/ 1192640 w 1192639"/>
                  <a:gd name="connsiteY2" fmla="*/ 596320 h 1192639"/>
                  <a:gd name="connsiteX3" fmla="*/ 596320 w 1192639"/>
                  <a:gd name="connsiteY3" fmla="*/ 1192640 h 1192639"/>
                  <a:gd name="connsiteX4" fmla="*/ 0 w 1192639"/>
                  <a:gd name="connsiteY4" fmla="*/ 596320 h 1192639"/>
                  <a:gd name="connsiteX0" fmla="*/ 0 w 1192640"/>
                  <a:gd name="connsiteY0" fmla="*/ 596320 h 1192640"/>
                  <a:gd name="connsiteX1" fmla="*/ 596320 w 1192640"/>
                  <a:gd name="connsiteY1" fmla="*/ 0 h 1192640"/>
                  <a:gd name="connsiteX2" fmla="*/ 1192640 w 1192640"/>
                  <a:gd name="connsiteY2" fmla="*/ 596320 h 1192640"/>
                  <a:gd name="connsiteX3" fmla="*/ 596320 w 1192640"/>
                  <a:gd name="connsiteY3" fmla="*/ 1192640 h 1192640"/>
                  <a:gd name="connsiteX4" fmla="*/ 91440 w 1192640"/>
                  <a:gd name="connsiteY4" fmla="*/ 687760 h 1192640"/>
                  <a:gd name="connsiteX0" fmla="*/ 0 w 1192640"/>
                  <a:gd name="connsiteY0" fmla="*/ 596320 h 1192640"/>
                  <a:gd name="connsiteX1" fmla="*/ 596320 w 1192640"/>
                  <a:gd name="connsiteY1" fmla="*/ 0 h 1192640"/>
                  <a:gd name="connsiteX2" fmla="*/ 1192640 w 1192640"/>
                  <a:gd name="connsiteY2" fmla="*/ 596320 h 1192640"/>
                  <a:gd name="connsiteX3" fmla="*/ 596320 w 1192640"/>
                  <a:gd name="connsiteY3" fmla="*/ 1192640 h 1192640"/>
                  <a:gd name="connsiteX0" fmla="*/ 0 w 596320"/>
                  <a:gd name="connsiteY0" fmla="*/ 0 h 1192640"/>
                  <a:gd name="connsiteX1" fmla="*/ 596320 w 596320"/>
                  <a:gd name="connsiteY1" fmla="*/ 596320 h 1192640"/>
                  <a:gd name="connsiteX2" fmla="*/ 0 w 596320"/>
                  <a:gd name="connsiteY2" fmla="*/ 1192640 h 119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6320" h="1192640">
                    <a:moveTo>
                      <a:pt x="0" y="0"/>
                    </a:moveTo>
                    <a:cubicBezTo>
                      <a:pt x="329338" y="0"/>
                      <a:pt x="596320" y="266982"/>
                      <a:pt x="596320" y="596320"/>
                    </a:cubicBezTo>
                    <a:cubicBezTo>
                      <a:pt x="596320" y="925658"/>
                      <a:pt x="329338" y="1192640"/>
                      <a:pt x="0" y="1192640"/>
                    </a:cubicBezTo>
                  </a:path>
                </a:pathLst>
              </a:custGeom>
              <a:solidFill>
                <a:srgbClr val="297BC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uk-UA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Ligh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78195" y="1986540"/>
                <a:ext cx="882503" cy="11414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60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Georgia" panose="02040502050405020303" pitchFamily="18" charset="0"/>
                    <a:sym typeface="Wingdings" panose="05000000000000000000" pitchFamily="2" charset="2"/>
                  </a:rPr>
                  <a:t></a:t>
                </a:r>
                <a:endParaRPr kumimoji="0" lang="uk-UA" sz="6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Georgia" panose="02040502050405020303" pitchFamily="18" charset="0"/>
                  <a:sym typeface="Helvetica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020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4" name="Очень крутой заголовок…"/>
          <p:cNvSpPr txBox="1"/>
          <p:nvPr/>
        </p:nvSpPr>
        <p:spPr>
          <a:xfrm>
            <a:off x="416859" y="649174"/>
            <a:ext cx="11849919" cy="83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lvl="0" algn="r"/>
            <a:r>
              <a:rPr lang="ru-RU" sz="2900" b="1" dirty="0" smtClean="0">
                <a:solidFill>
                  <a:srgbClr val="1F4E79"/>
                </a:solidFill>
                <a:latin typeface="+mn-lt"/>
              </a:rPr>
              <a:t>КАРТА ДВИЖЕНИЯ СТАТОТЧЕТНОСТИ В ЗДРАВООХРАНЕНИИ</a:t>
            </a:r>
            <a:endParaRPr lang="ru-RU" sz="2900" b="1" dirty="0">
              <a:solidFill>
                <a:srgbClr val="1F4E79"/>
              </a:solidFill>
              <a:latin typeface="+mn-lt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4" descr="Мед_04.jpg"/>
          <p:cNvPicPr>
            <a:picLocks noChangeAspect="1"/>
          </p:cNvPicPr>
          <p:nvPr/>
        </p:nvPicPr>
        <p:blipFill rotWithShape="1">
          <a:blip r:embed="rId3" cstate="print"/>
          <a:srcRect l="5364" t="17663" r="2354" b="7764"/>
          <a:stretch/>
        </p:blipFill>
        <p:spPr>
          <a:xfrm>
            <a:off x="777875" y="1852613"/>
            <a:ext cx="11412538" cy="691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61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4" name="Очень крутой заголовок…"/>
          <p:cNvSpPr txBox="1"/>
          <p:nvPr/>
        </p:nvSpPr>
        <p:spPr>
          <a:xfrm>
            <a:off x="416859" y="649174"/>
            <a:ext cx="11849919" cy="83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lvl="0" algn="r"/>
            <a:r>
              <a:rPr lang="ru-RU" sz="2900" b="1" dirty="0" smtClean="0">
                <a:solidFill>
                  <a:srgbClr val="1F4E79"/>
                </a:solidFill>
                <a:latin typeface="+mn-lt"/>
              </a:rPr>
              <a:t>РАСХОДЫ НА СТАТИСТИЧЕСКУЮ СИСТЕМУ </a:t>
            </a:r>
            <a:endParaRPr lang="ru-RU" sz="2900" b="1" dirty="0">
              <a:solidFill>
                <a:srgbClr val="1F4E79"/>
              </a:solidFill>
              <a:latin typeface="+mn-lt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4" descr="Мед_07.jpg"/>
          <p:cNvPicPr>
            <a:picLocks noChangeAspect="1"/>
          </p:cNvPicPr>
          <p:nvPr/>
        </p:nvPicPr>
        <p:blipFill rotWithShape="1">
          <a:blip r:embed="rId3" cstate="print"/>
          <a:srcRect l="3104" t="17451" r="3474" b="8678"/>
          <a:stretch/>
        </p:blipFill>
        <p:spPr>
          <a:xfrm>
            <a:off x="793530" y="1852613"/>
            <a:ext cx="11396883" cy="6757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66684" y="7748337"/>
            <a:ext cx="1768642" cy="733926"/>
          </a:xfrm>
          <a:prstGeom prst="rect">
            <a:avLst/>
          </a:prstGeom>
          <a:noFill/>
          <a:ln w="254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42795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4" name="Очень крутой заголовок…"/>
          <p:cNvSpPr txBox="1"/>
          <p:nvPr/>
        </p:nvSpPr>
        <p:spPr>
          <a:xfrm>
            <a:off x="416859" y="649174"/>
            <a:ext cx="11849919" cy="83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r"/>
            <a:r>
              <a:rPr lang="ru-RU" sz="2900" b="1" dirty="0" smtClean="0">
                <a:solidFill>
                  <a:srgbClr val="1F4E79"/>
                </a:solidFill>
                <a:latin typeface="+mn-lt"/>
              </a:rPr>
              <a:t>МНЕНИЕ НАСЕЛЕНИЯ </a:t>
            </a:r>
            <a:endParaRPr lang="ru-RU" sz="2900" b="1" dirty="0">
              <a:solidFill>
                <a:srgbClr val="1F4E79"/>
              </a:solidFill>
              <a:latin typeface="+mn-lt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рямоугольник 6"/>
          <p:cNvSpPr/>
          <p:nvPr/>
        </p:nvSpPr>
        <p:spPr>
          <a:xfrm>
            <a:off x="891653" y="8389884"/>
            <a:ext cx="11384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u="none" strike="noStrike" cap="none" normalizeH="0" baseline="0" dirty="0" smtClean="0">
                <a:ln>
                  <a:noFill/>
                </a:ln>
                <a:solidFill>
                  <a:srgbClr val="014B9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ИНТЕРНЕТ-ОПРОС НИУ ВШЭ, 2017 Г., 925 ВЫСКАЗЫВАНИЙ</a:t>
            </a:r>
            <a:endParaRPr kumimoji="0" lang="ru-RU" altLang="ru-RU" sz="900" b="1" u="none" strike="noStrike" cap="none" normalizeH="0" baseline="0" dirty="0" smtClean="0">
              <a:ln>
                <a:noFill/>
              </a:ln>
              <a:solidFill>
                <a:srgbClr val="014B9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4664" y="3482374"/>
            <a:ext cx="5467647" cy="3299581"/>
          </a:xfrm>
          <a:prstGeom prst="roundRect">
            <a:avLst>
              <a:gd name="adj" fmla="val 6206"/>
            </a:avLst>
          </a:prstGeom>
          <a:solidFill>
            <a:srgbClr val="E8F1F8"/>
          </a:solidFill>
          <a:ln w="12700" cap="flat">
            <a:noFill/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4665" y="3671915"/>
            <a:ext cx="5467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1F4E7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ОЦЕНКА КАЧЕСТВА ОПУБЛИКОВАННЫХ ДАННЫХ:</a:t>
            </a:r>
            <a:endParaRPr lang="ru-RU" altLang="ru-RU" sz="1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34985435"/>
              </p:ext>
            </p:extLst>
          </p:nvPr>
        </p:nvGraphicFramePr>
        <p:xfrm>
          <a:off x="805561" y="4139843"/>
          <a:ext cx="5526750" cy="263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808857" y="3474623"/>
            <a:ext cx="5467647" cy="3299581"/>
          </a:xfrm>
          <a:prstGeom prst="roundRect">
            <a:avLst>
              <a:gd name="adj" fmla="val 6206"/>
            </a:avLst>
          </a:prstGeom>
          <a:solidFill>
            <a:srgbClr val="E8F1F8"/>
          </a:solidFill>
          <a:ln w="12700" cap="flat">
            <a:noFill/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33108" y="3664164"/>
            <a:ext cx="5243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ЧЕМ, ПО МНЕНИЮ ПОЛЬЗОВАТЕЛЕЙ, </a:t>
            </a:r>
          </a:p>
          <a:p>
            <a:pPr lvl="0" algn="l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</a:t>
            </a:r>
            <a:r>
              <a:rPr lang="ru-RU" altLang="ru-RU" sz="1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altLang="ru-RU" sz="14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ЗАНА НЕГАТИВНАЯ ОЦЕНКА </a:t>
            </a:r>
          </a:p>
          <a:p>
            <a:pPr lvl="0" algn="l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ОПУБЛИКОВАННЫХ </a:t>
            </a:r>
          </a:p>
          <a:p>
            <a:pPr lvl="0" algn="l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СТАТДАННЫХ?</a:t>
            </a:r>
            <a:endParaRPr lang="ru-RU" altLang="ru-RU" sz="1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880439643"/>
              </p:ext>
            </p:extLst>
          </p:nvPr>
        </p:nvGraphicFramePr>
        <p:xfrm>
          <a:off x="6808857" y="4211044"/>
          <a:ext cx="5526750" cy="263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142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3283</TotalTime>
  <Words>1009</Words>
  <Application>Microsoft Office PowerPoint</Application>
  <PresentationFormat>Произвольный</PresentationFormat>
  <Paragraphs>291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Христина Милян</dc:creator>
  <cp:lastModifiedBy>user</cp:lastModifiedBy>
  <cp:revision>264</cp:revision>
  <cp:lastPrinted>2018-04-10T11:44:47Z</cp:lastPrinted>
  <dcterms:modified xsi:type="dcterms:W3CDTF">2018-04-11T08:28:22Z</dcterms:modified>
</cp:coreProperties>
</file>